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1" r:id="rId3"/>
    <p:sldId id="264" r:id="rId4"/>
    <p:sldId id="273" r:id="rId5"/>
    <p:sldId id="262" r:id="rId6"/>
    <p:sldId id="263" r:id="rId7"/>
    <p:sldId id="266" r:id="rId8"/>
    <p:sldId id="267" r:id="rId9"/>
    <p:sldId id="268" r:id="rId10"/>
    <p:sldId id="269" r:id="rId11"/>
    <p:sldId id="274" r:id="rId12"/>
    <p:sldId id="275" r:id="rId13"/>
    <p:sldId id="276" r:id="rId14"/>
    <p:sldId id="281" r:id="rId15"/>
    <p:sldId id="282" r:id="rId16"/>
    <p:sldId id="283" r:id="rId17"/>
    <p:sldId id="284" r:id="rId18"/>
    <p:sldId id="285" r:id="rId19"/>
    <p:sldId id="286" r:id="rId20"/>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08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566" y="744"/>
      </p:cViewPr>
      <p:guideLst>
        <p:guide orient="horz" pos="3130"/>
        <p:guide pos="214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529" cy="497524"/>
          </a:xfrm>
          <a:prstGeom prst="rect">
            <a:avLst/>
          </a:prstGeom>
        </p:spPr>
        <p:txBody>
          <a:bodyPr vert="horz" lIns="91559" tIns="45779" rIns="91559" bIns="45779" rtlCol="0"/>
          <a:lstStyle>
            <a:lvl1pPr algn="l">
              <a:defRPr sz="1200"/>
            </a:lvl1pPr>
          </a:lstStyle>
          <a:p>
            <a:endParaRPr lang="en-AU"/>
          </a:p>
        </p:txBody>
      </p:sp>
      <p:sp>
        <p:nvSpPr>
          <p:cNvPr id="3" name="Date Placeholder 2"/>
          <p:cNvSpPr>
            <a:spLocks noGrp="1"/>
          </p:cNvSpPr>
          <p:nvPr>
            <p:ph type="dt" sz="quarter" idx="1"/>
          </p:nvPr>
        </p:nvSpPr>
        <p:spPr>
          <a:xfrm>
            <a:off x="3855082" y="0"/>
            <a:ext cx="2950529" cy="497524"/>
          </a:xfrm>
          <a:prstGeom prst="rect">
            <a:avLst/>
          </a:prstGeom>
        </p:spPr>
        <p:txBody>
          <a:bodyPr vert="horz" lIns="91559" tIns="45779" rIns="91559" bIns="45779" rtlCol="0"/>
          <a:lstStyle>
            <a:lvl1pPr algn="r">
              <a:defRPr sz="1200"/>
            </a:lvl1pPr>
          </a:lstStyle>
          <a:p>
            <a:fld id="{B90B46B3-C08A-4C21-A034-BD2861750A3D}" type="datetimeFigureOut">
              <a:rPr lang="en-AU" smtClean="0"/>
              <a:pPr/>
              <a:t>3/10/2017</a:t>
            </a:fld>
            <a:endParaRPr lang="en-AU"/>
          </a:p>
        </p:txBody>
      </p:sp>
      <p:sp>
        <p:nvSpPr>
          <p:cNvPr id="4" name="Footer Placeholder 3"/>
          <p:cNvSpPr>
            <a:spLocks noGrp="1"/>
          </p:cNvSpPr>
          <p:nvPr>
            <p:ph type="ftr" sz="quarter" idx="2"/>
          </p:nvPr>
        </p:nvSpPr>
        <p:spPr>
          <a:xfrm>
            <a:off x="0" y="9440226"/>
            <a:ext cx="2950529" cy="497523"/>
          </a:xfrm>
          <a:prstGeom prst="rect">
            <a:avLst/>
          </a:prstGeom>
        </p:spPr>
        <p:txBody>
          <a:bodyPr vert="horz" lIns="91559" tIns="45779" rIns="91559" bIns="45779" rtlCol="0" anchor="b"/>
          <a:lstStyle>
            <a:lvl1pPr algn="l">
              <a:defRPr sz="1200"/>
            </a:lvl1pPr>
          </a:lstStyle>
          <a:p>
            <a:endParaRPr lang="en-AU"/>
          </a:p>
        </p:txBody>
      </p:sp>
      <p:sp>
        <p:nvSpPr>
          <p:cNvPr id="5" name="Slide Number Placeholder 4"/>
          <p:cNvSpPr>
            <a:spLocks noGrp="1"/>
          </p:cNvSpPr>
          <p:nvPr>
            <p:ph type="sldNum" sz="quarter" idx="3"/>
          </p:nvPr>
        </p:nvSpPr>
        <p:spPr>
          <a:xfrm>
            <a:off x="3855082" y="9440226"/>
            <a:ext cx="2950529" cy="497523"/>
          </a:xfrm>
          <a:prstGeom prst="rect">
            <a:avLst/>
          </a:prstGeom>
        </p:spPr>
        <p:txBody>
          <a:bodyPr vert="horz" lIns="91559" tIns="45779" rIns="91559" bIns="45779" rtlCol="0" anchor="b"/>
          <a:lstStyle>
            <a:lvl1pPr algn="r">
              <a:defRPr sz="1200"/>
            </a:lvl1pPr>
          </a:lstStyle>
          <a:p>
            <a:fld id="{034D3BD5-ADEC-4A94-A3D9-34E6E2B13D4E}" type="slidenum">
              <a:rPr lang="en-AU" smtClean="0"/>
              <a:pPr/>
              <a:t>‹#›</a:t>
            </a:fld>
            <a:endParaRPr lang="en-AU"/>
          </a:p>
        </p:txBody>
      </p:sp>
    </p:spTree>
    <p:extLst>
      <p:ext uri="{BB962C8B-B14F-4D97-AF65-F5344CB8AC3E}">
        <p14:creationId xmlns:p14="http://schemas.microsoft.com/office/powerpoint/2010/main" val="632621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E3C5C43B-B58D-4443-A6D0-144A96A425F2}" type="datetimeFigureOut">
              <a:rPr lang="en-US" smtClean="0"/>
              <a:pPr/>
              <a:t>10/3/2017</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21225"/>
            <a:ext cx="5445125" cy="44719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4D0440A0-6EC0-4A00-8BB0-F4647F0E3CDA}" type="slidenum">
              <a:rPr lang="en-US" smtClean="0"/>
              <a:pPr/>
              <a:t>‹#›</a:t>
            </a:fld>
            <a:endParaRPr lang="en-US"/>
          </a:p>
        </p:txBody>
      </p:sp>
    </p:spTree>
    <p:extLst>
      <p:ext uri="{BB962C8B-B14F-4D97-AF65-F5344CB8AC3E}">
        <p14:creationId xmlns:p14="http://schemas.microsoft.com/office/powerpoint/2010/main" val="163033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AU" dirty="0" smtClean="0"/>
              <a:t>Good</a:t>
            </a:r>
            <a:r>
              <a:rPr lang="en-AU" baseline="0" dirty="0" smtClean="0"/>
              <a:t> morning,</a:t>
            </a:r>
          </a:p>
          <a:p>
            <a:r>
              <a:rPr lang="en-AU" baseline="0" dirty="0" smtClean="0"/>
              <a:t>Thank you for the opportunity to make this presentation !</a:t>
            </a:r>
          </a:p>
          <a:p>
            <a:r>
              <a:rPr lang="en-AU" baseline="0" dirty="0" smtClean="0"/>
              <a:t>My name is Lucia Branco and I work with OXFAM as a Livelihoods Officer. I was able to accompany the research</a:t>
            </a:r>
            <a:r>
              <a:rPr lang="en-AU" dirty="0" smtClean="0"/>
              <a:t> team  in the field.</a:t>
            </a:r>
          </a:p>
          <a:p>
            <a:endParaRPr lang="en-AU" baseline="0" dirty="0" smtClean="0"/>
          </a:p>
          <a:p>
            <a:r>
              <a:rPr lang="en-AU" baseline="0" dirty="0" smtClean="0"/>
              <a:t>I would  like to share</a:t>
            </a:r>
            <a:r>
              <a:rPr lang="en-AU" dirty="0" smtClean="0"/>
              <a:t> </a:t>
            </a:r>
            <a:r>
              <a:rPr lang="en-AU" baseline="0" dirty="0" smtClean="0"/>
              <a:t>information about OXFAM’s  support for savings and loans activity in Timor-Leste and our recent</a:t>
            </a:r>
            <a:r>
              <a:rPr lang="en-AU" dirty="0" smtClean="0"/>
              <a:t> research with Monash University</a:t>
            </a:r>
            <a:r>
              <a:rPr lang="en-AU" baseline="0" dirty="0" smtClean="0"/>
              <a:t>. </a:t>
            </a:r>
          </a:p>
          <a:p>
            <a:endParaRPr lang="en-AU" dirty="0" smtClean="0"/>
          </a:p>
          <a:p>
            <a:pPr fontAlgn="t"/>
            <a:r>
              <a:rPr lang="en-US" dirty="0" smtClean="0"/>
              <a:t>In Timor – Leste, and especially in rural areas, access to credit is limited. In the districts, there are still many people who are illiterate, have limited access to lending institutions, have little experience of the benefits of saving and who have to depend on borrowing from their families if there is an urgent situation , such as the need for school fees , health care, food or expenditures for traditional ceremonies. Often credit is not available, with impacts on health, education and family relationships. </a:t>
            </a:r>
          </a:p>
          <a:p>
            <a:pPr fontAlgn="t"/>
            <a:r>
              <a:rPr lang="en-US" dirty="0" smtClean="0"/>
              <a:t/>
            </a:r>
            <a:br>
              <a:rPr lang="en-US" dirty="0" smtClean="0"/>
            </a:br>
            <a:r>
              <a:rPr lang="en-US" dirty="0" smtClean="0"/>
              <a:t>Because of this lack of access to credit, since 2005 Oxfam has introduced the concept of savings and loans to communities, facilitating the establishment of savings groups (UBSPs) in the district of Oecusse, Covalima , Manatuto , and Liquica. The main purpose of the savings group is to encourage people to save small amounts of money on a regular basis to build up group funds that can be used when there is an urgent need (education and health costs, food, ceremonies), or as capital to diversify people's livelihoods (kiosks, seeds etc). Groups often lead to increased mutual support and labor-sharing and even the development of cooperatives to support agricultural production. </a:t>
            </a:r>
            <a:br>
              <a:rPr lang="en-US" dirty="0" smtClean="0"/>
            </a:br>
            <a:endParaRPr lang="en-US" dirty="0" smtClean="0"/>
          </a:p>
          <a:p>
            <a:pPr fontAlgn="t"/>
            <a:endParaRPr lang="en-US" dirty="0" smtClean="0"/>
          </a:p>
          <a:p>
            <a:pPr fontAlgn="t"/>
            <a:r>
              <a:rPr lang="en-US" dirty="0" smtClean="0"/>
              <a:t>Women are taking up roles of leadership, participating in savings and loan group decisions on granting loans, and sometimes appear to have more control of household income. There are also women who are starting micro businesses and have a degree of control over their own income. What are the factors that enable many women to participate, lead and benefit from these groups? </a:t>
            </a:r>
          </a:p>
          <a:p>
            <a:endParaRPr lang="en-AU" baseline="0" dirty="0" smtClean="0"/>
          </a:p>
        </p:txBody>
      </p:sp>
      <p:sp>
        <p:nvSpPr>
          <p:cNvPr id="4" name="Slide Number Placeholder 3"/>
          <p:cNvSpPr>
            <a:spLocks noGrp="1"/>
          </p:cNvSpPr>
          <p:nvPr>
            <p:ph type="sldNum" sz="quarter" idx="10"/>
          </p:nvPr>
        </p:nvSpPr>
        <p:spPr/>
        <p:txBody>
          <a:bodyPr/>
          <a:lstStyle/>
          <a:p>
            <a:fld id="{4D0440A0-6EC0-4A00-8BB0-F4647F0E3CDA}" type="slidenum">
              <a:rPr lang="en-US" smtClean="0"/>
              <a:pPr/>
              <a:t>1</a:t>
            </a:fld>
            <a:endParaRPr lang="en-US"/>
          </a:p>
        </p:txBody>
      </p:sp>
    </p:spTree>
    <p:extLst>
      <p:ext uri="{BB962C8B-B14F-4D97-AF65-F5344CB8AC3E}">
        <p14:creationId xmlns:p14="http://schemas.microsoft.com/office/powerpoint/2010/main" val="74451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Groups work because the members know and trust each other. This makes scaling up difficult. </a:t>
            </a:r>
          </a:p>
          <a:p>
            <a:endParaRPr lang="en-US" dirty="0" smtClean="0"/>
          </a:p>
          <a:p>
            <a:r>
              <a:rPr lang="en-US" dirty="0" smtClean="0"/>
              <a:t>Groups can see that they can be successful – even if only a small amount of money it is a small amount that makes a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10</a:t>
            </a:fld>
            <a:endParaRPr lang="en-US"/>
          </a:p>
        </p:txBody>
      </p:sp>
    </p:spTree>
    <p:extLst>
      <p:ext uri="{BB962C8B-B14F-4D97-AF65-F5344CB8AC3E}">
        <p14:creationId xmlns:p14="http://schemas.microsoft.com/office/powerpoint/2010/main" val="280681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groups provide social protection through access to loans for food, school fees and medicines and transport. </a:t>
            </a:r>
          </a:p>
          <a:p>
            <a:endParaRPr lang="en-US" dirty="0" smtClean="0"/>
          </a:p>
          <a:p>
            <a:r>
              <a:rPr lang="en-US" dirty="0" smtClean="0"/>
              <a:t>Members also use loans to buy seeds, equipment for food processing and to start small kiosks. </a:t>
            </a:r>
          </a:p>
          <a:p>
            <a:endParaRPr lang="en-US" dirty="0" smtClean="0"/>
          </a:p>
          <a:p>
            <a:r>
              <a:rPr lang="en-US" dirty="0" smtClean="0"/>
              <a:t>We need to adapt our approach to acknowledge members who are illiterate. </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11</a:t>
            </a:fld>
            <a:endParaRPr lang="en-US"/>
          </a:p>
        </p:txBody>
      </p:sp>
    </p:spTree>
    <p:extLst>
      <p:ext uri="{BB962C8B-B14F-4D97-AF65-F5344CB8AC3E}">
        <p14:creationId xmlns:p14="http://schemas.microsoft.com/office/powerpoint/2010/main" val="130859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Groups give women the opportunity to be leaders and to give men the opportunity to see that women have capacity. </a:t>
            </a:r>
          </a:p>
          <a:p>
            <a:endParaRPr lang="en-US" dirty="0" smtClean="0"/>
          </a:p>
          <a:p>
            <a:r>
              <a:rPr lang="en-US" dirty="0" smtClean="0"/>
              <a:t>However in some cases participation caused problems for women. Some groups have found that encouraging husbands to understand about the groups or participate in them has been a way to reduce this conflict. </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12</a:t>
            </a:fld>
            <a:endParaRPr lang="en-US"/>
          </a:p>
        </p:txBody>
      </p:sp>
    </p:spTree>
    <p:extLst>
      <p:ext uri="{BB962C8B-B14F-4D97-AF65-F5344CB8AC3E}">
        <p14:creationId xmlns:p14="http://schemas.microsoft.com/office/powerpoint/2010/main" val="2252110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UBSPs are not a magic way to achieve gender justice. The approach to UBSP management and the focus on participation, leadership and changes in gender roles need to be part of the approach. </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13</a:t>
            </a:fld>
            <a:endParaRPr lang="en-US"/>
          </a:p>
        </p:txBody>
      </p:sp>
    </p:spTree>
    <p:extLst>
      <p:ext uri="{BB962C8B-B14F-4D97-AF65-F5344CB8AC3E}">
        <p14:creationId xmlns:p14="http://schemas.microsoft.com/office/powerpoint/2010/main" val="209477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For the presentation,</a:t>
            </a:r>
            <a:r>
              <a:rPr lang="en-US" baseline="0" dirty="0" smtClean="0"/>
              <a:t> we will talk about 5 points as (see on the up)</a:t>
            </a:r>
          </a:p>
          <a:p>
            <a:endParaRPr lang="en-AU" dirty="0" smtClean="0"/>
          </a:p>
          <a:p>
            <a:r>
              <a:rPr lang="en-AU" dirty="0" smtClean="0"/>
              <a:t>Oxfam and Monash University have worked together to undertake research  </a:t>
            </a:r>
            <a:r>
              <a:rPr lang="en-US" dirty="0" smtClean="0"/>
              <a:t>to understand more about the social dynamics of these groups through a gendered lens to ensure that negative impacts - such as increased</a:t>
            </a:r>
            <a:r>
              <a:rPr lang="en-AU" dirty="0" smtClean="0"/>
              <a:t> work burdens</a:t>
            </a:r>
            <a:r>
              <a:rPr lang="en-US" dirty="0" smtClean="0"/>
              <a:t>, or</a:t>
            </a:r>
            <a:r>
              <a:rPr lang="en-AU" dirty="0" smtClean="0"/>
              <a:t> ‘backlash’ against women</a:t>
            </a:r>
            <a:r>
              <a:rPr lang="en-US" dirty="0" smtClean="0"/>
              <a:t> – are mitigated and positive benefits are maximized</a:t>
            </a:r>
            <a:r>
              <a:rPr lang="en-AU" dirty="0" smtClean="0"/>
              <a:t>. </a:t>
            </a:r>
          </a:p>
          <a:p>
            <a:endParaRPr lang="en-US" dirty="0" smtClean="0"/>
          </a:p>
          <a:p>
            <a:r>
              <a:rPr lang="en-US" dirty="0" smtClean="0"/>
              <a:t>The groups have been initiated over a long period of time as part of various umbrella programs and were not designed as a specific gender empowerment initiative. However, there is a belief within Oxfam, echoed elsewhere in the development industry, that women significantly benefit from these groups. This fits in with wider beliefs that microfinance programs in general are an excellent empowerment initiative for women. </a:t>
            </a:r>
          </a:p>
          <a:p>
            <a:endParaRPr lang="en-US" dirty="0" smtClean="0"/>
          </a:p>
          <a:p>
            <a:r>
              <a:rPr lang="en-US" dirty="0" smtClean="0"/>
              <a:t>Development agencies hope that women</a:t>
            </a:r>
            <a:r>
              <a:rPr lang="en-AU" dirty="0" smtClean="0"/>
              <a:t>take up roles of leadership within these groups and participate in decision-making on granting loans and that this facilitates not just processes of economic empowerment for women but also social empowerment and wider social change. </a:t>
            </a:r>
            <a:endParaRPr lang="en-US" dirty="0" smtClean="0"/>
          </a:p>
          <a:p>
            <a:endParaRPr lang="en-US" dirty="0" smtClean="0"/>
          </a:p>
          <a:p>
            <a:r>
              <a:rPr lang="en-AU" dirty="0" smtClean="0"/>
              <a:t>The outcomes of this research will be used to inform the ongoing work of Oxfam to improve gender equity and </a:t>
            </a:r>
            <a:r>
              <a:rPr lang="en-US" dirty="0" smtClean="0"/>
              <a:t>reduce </a:t>
            </a:r>
            <a:r>
              <a:rPr lang="en-AU" dirty="0" smtClean="0"/>
              <a:t>poverty in Timor-Leste</a:t>
            </a:r>
            <a:r>
              <a:rPr lang="en-US" dirty="0" smtClean="0"/>
              <a:t>. Oxfam and partners will be able to develop better </a:t>
            </a:r>
            <a:r>
              <a:rPr lang="en-AU" dirty="0" smtClean="0"/>
              <a:t>inform</a:t>
            </a:r>
            <a:r>
              <a:rPr lang="en-US" dirty="0" err="1" smtClean="0"/>
              <a:t>ed</a:t>
            </a:r>
            <a:r>
              <a:rPr lang="en-US" dirty="0" smtClean="0"/>
              <a:t> programs and strategies, and a have access to a greater evidence base with which to influence national policies related to rural development</a:t>
            </a:r>
            <a:r>
              <a:rPr lang="en-AU" dirty="0" smtClean="0"/>
              <a:t>. Research outcomes will also enhance the understanding of government, local and international agencies, thereby </a:t>
            </a:r>
            <a:r>
              <a:rPr lang="en-US" dirty="0" smtClean="0"/>
              <a:t>informing</a:t>
            </a:r>
            <a:r>
              <a:rPr lang="en-AU" dirty="0" smtClean="0"/>
              <a:t> policy and practice</a:t>
            </a:r>
            <a:r>
              <a:rPr lang="en-US" dirty="0" smtClean="0"/>
              <a:t> related to rural </a:t>
            </a:r>
            <a:r>
              <a:rPr lang="en-AU" dirty="0" smtClean="0"/>
              <a:t>Timorese women</a:t>
            </a:r>
            <a:r>
              <a:rPr lang="en-US" dirty="0" smtClean="0"/>
              <a:t>’s access to and control of finance</a:t>
            </a:r>
            <a:r>
              <a:rPr lang="en-AU" dirty="0" smtClean="0"/>
              <a:t>. </a:t>
            </a:r>
            <a:endParaRPr lang="en-US" dirty="0" smtClean="0"/>
          </a:p>
          <a:p>
            <a:endParaRPr lang="en-AU" dirty="0" smtClean="0"/>
          </a:p>
          <a:p>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2</a:t>
            </a:fld>
            <a:endParaRPr lang="en-US"/>
          </a:p>
        </p:txBody>
      </p:sp>
    </p:spTree>
    <p:extLst>
      <p:ext uri="{BB962C8B-B14F-4D97-AF65-F5344CB8AC3E}">
        <p14:creationId xmlns:p14="http://schemas.microsoft.com/office/powerpoint/2010/main" val="400000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UBSP development activities from 2005 to 2014 have grown in response to the perceived success of the groups with the addition of new members and groups. Oxfam is now the biggest single supporter of savings and loans groups in Timor-Leste with 86 groups with membership of 1453 women and 1264 men in the four districts of Oecusse , Covalima , Liquica , and Ainaro.</a:t>
            </a:r>
          </a:p>
          <a:p>
            <a:endParaRPr lang="en-US" dirty="0" smtClean="0"/>
          </a:p>
          <a:p>
            <a:r>
              <a:rPr lang="en-US" dirty="0" smtClean="0"/>
              <a:t>Oxfam provides our local partner organisations with training on group management and savings and loans practices and how to monitor the groups.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3</a:t>
            </a:fld>
            <a:endParaRPr lang="en-US"/>
          </a:p>
        </p:txBody>
      </p:sp>
    </p:spTree>
    <p:extLst>
      <p:ext uri="{BB962C8B-B14F-4D97-AF65-F5344CB8AC3E}">
        <p14:creationId xmlns:p14="http://schemas.microsoft.com/office/powerpoint/2010/main" val="48224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UBSP</a:t>
            </a:r>
            <a:r>
              <a:rPr lang="en-US" dirty="0" smtClean="0"/>
              <a:t> program is strongly based on local institutions where there is a good level of social trust.</a:t>
            </a:r>
          </a:p>
          <a:p>
            <a:endParaRPr lang="en-US" dirty="0" smtClean="0"/>
          </a:p>
          <a:p>
            <a:r>
              <a:rPr lang="en-US" dirty="0" smtClean="0"/>
              <a:t>The UBSP program works at an appropriate scale with small amounts of money according to local capacity. </a:t>
            </a:r>
          </a:p>
          <a:p>
            <a:endParaRPr lang="en-US" dirty="0" smtClean="0"/>
          </a:p>
          <a:p>
            <a:r>
              <a:rPr lang="en-US" dirty="0" smtClean="0"/>
              <a:t>The UBSP program provides direct access to small loans without collateral.  Groups decide their own rules. Oxfam is working with partners to review best practice in the groups, particularly around the annual break and sharing of savings. </a:t>
            </a:r>
          </a:p>
          <a:p>
            <a:endParaRPr lang="en-US" baseline="0" dirty="0" smtClean="0"/>
          </a:p>
          <a:p>
            <a:r>
              <a:rPr lang="en-US" baseline="0" dirty="0" smtClean="0"/>
              <a:t>Why  does OXFAM want to implement and improve support</a:t>
            </a:r>
            <a:r>
              <a:rPr lang="en-US" dirty="0" smtClean="0"/>
              <a:t> for  </a:t>
            </a:r>
            <a:r>
              <a:rPr lang="en-US" baseline="0" dirty="0" smtClean="0"/>
              <a:t>UBSP for rural communities?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1" dirty="0" smtClean="0">
                <a:solidFill>
                  <a:srgbClr val="002060"/>
                </a:solidFill>
              </a:rPr>
              <a:t>Oxfam implements UBSP activities because it believes UBSP groups can contribute towards improvements in the economic condition (based on access to finance), social cohesion, women’s leadership, and  the social safety net for communities in rural areas.</a:t>
            </a:r>
            <a:endParaRPr lang="en-US" b="1" dirty="0" smtClean="0">
              <a:solidFill>
                <a:srgbClr val="002060"/>
              </a:solidFill>
            </a:endParaRPr>
          </a:p>
          <a:p>
            <a:endParaRPr lang="en-US" dirty="0" smtClean="0"/>
          </a:p>
        </p:txBody>
      </p:sp>
      <p:sp>
        <p:nvSpPr>
          <p:cNvPr id="4" name="Slide Number Placeholder 3"/>
          <p:cNvSpPr>
            <a:spLocks noGrp="1"/>
          </p:cNvSpPr>
          <p:nvPr>
            <p:ph type="sldNum" sz="quarter" idx="10"/>
          </p:nvPr>
        </p:nvSpPr>
        <p:spPr/>
        <p:txBody>
          <a:bodyPr/>
          <a:lstStyle/>
          <a:p>
            <a:fld id="{4D0440A0-6EC0-4A00-8BB0-F4647F0E3CDA}" type="slidenum">
              <a:rPr lang="en-US" smtClean="0"/>
              <a:pPr/>
              <a:t>4</a:t>
            </a:fld>
            <a:endParaRPr lang="en-US"/>
          </a:p>
        </p:txBody>
      </p:sp>
    </p:spTree>
    <p:extLst>
      <p:ext uri="{BB962C8B-B14F-4D97-AF65-F5344CB8AC3E}">
        <p14:creationId xmlns:p14="http://schemas.microsoft.com/office/powerpoint/2010/main" val="368049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Oxfam would like </a:t>
            </a:r>
            <a:r>
              <a:rPr lang="en-US" dirty="0" smtClean="0"/>
              <a:t>to understand more about the social dynamics of these groups through a gendered lens to ensure that negative impacts - such as increased</a:t>
            </a:r>
            <a:r>
              <a:rPr lang="en-AU" dirty="0" smtClean="0"/>
              <a:t> work burdens</a:t>
            </a:r>
            <a:r>
              <a:rPr lang="en-US" dirty="0" smtClean="0"/>
              <a:t>, or</a:t>
            </a:r>
            <a:r>
              <a:rPr lang="en-AU" dirty="0" smtClean="0"/>
              <a:t> ‘backlash’ against women</a:t>
            </a:r>
            <a:r>
              <a:rPr lang="en-US" dirty="0" smtClean="0"/>
              <a:t> – are mitigated and positive benefits are maximized</a:t>
            </a:r>
            <a:r>
              <a:rPr lang="en-AU" dirty="0" smtClean="0"/>
              <a:t>. </a:t>
            </a:r>
          </a:p>
          <a:p>
            <a:endParaRPr lang="en-US" dirty="0" smtClean="0"/>
          </a:p>
          <a:p>
            <a:r>
              <a:rPr lang="en-US" dirty="0" smtClean="0"/>
              <a:t>The groups have been initiated over a long period of time as part of various umbrella programs and were not designed as a specific gender empowerment initiative. However, there is a belief within the organization, echoed elsewhere in the development industry, that women significantly benefit from these groups. This fits in with wider beliefs that microfinance programs in general are an excellent empowerment initiative for women. Development agencies hope that women</a:t>
            </a:r>
            <a:r>
              <a:rPr lang="en-AU" dirty="0" smtClean="0"/>
              <a:t>take up roles of leadership within these groups and participate in decision-making on granting loans and that this facilitates not just processes of economic empowerment for women but also social empowerment and wider social change.</a:t>
            </a:r>
          </a:p>
          <a:p>
            <a:endParaRPr lang="en-US" dirty="0" smtClean="0"/>
          </a:p>
          <a:p>
            <a:r>
              <a:rPr lang="en-US" dirty="0" smtClean="0"/>
              <a:t>While there is demonstrated positive change, it is also possible that participation in savings and loans groups may add to the work burdens of women or that changes in status may result in negative outcomes for women.  Analysis of risk and risk mitigation is therefore essential. </a:t>
            </a:r>
          </a:p>
          <a:p>
            <a:endParaRPr lang="en-US" dirty="0" smtClean="0"/>
          </a:p>
          <a:p>
            <a:r>
              <a:rPr lang="en-US" dirty="0" smtClean="0"/>
              <a:t>This research is helping Oxfam to understand about the methods</a:t>
            </a:r>
            <a:r>
              <a:rPr lang="en-US" baseline="0" dirty="0" smtClean="0"/>
              <a:t> and the progress of UBSP system and assess how we can support</a:t>
            </a:r>
            <a:r>
              <a:rPr lang="en-US" dirty="0" smtClean="0"/>
              <a:t> savings and loan programs and support for gender empowerment in our new Integrated Rural Development program</a:t>
            </a:r>
            <a:r>
              <a:rPr lang="en-US" baseline="0" dirty="0" smtClean="0"/>
              <a:t>, </a:t>
            </a:r>
          </a:p>
          <a:p>
            <a:endParaRPr lang="en-US" dirty="0" smtClean="0"/>
          </a:p>
        </p:txBody>
      </p:sp>
      <p:sp>
        <p:nvSpPr>
          <p:cNvPr id="4" name="Slide Number Placeholder 3"/>
          <p:cNvSpPr>
            <a:spLocks noGrp="1"/>
          </p:cNvSpPr>
          <p:nvPr>
            <p:ph type="sldNum" sz="quarter" idx="10"/>
          </p:nvPr>
        </p:nvSpPr>
        <p:spPr/>
        <p:txBody>
          <a:bodyPr/>
          <a:lstStyle/>
          <a:p>
            <a:fld id="{4D0440A0-6EC0-4A00-8BB0-F4647F0E3CDA}" type="slidenum">
              <a:rPr lang="en-US" smtClean="0"/>
              <a:pPr/>
              <a:t>5</a:t>
            </a:fld>
            <a:endParaRPr lang="en-US"/>
          </a:p>
        </p:txBody>
      </p:sp>
    </p:spTree>
    <p:extLst>
      <p:ext uri="{BB962C8B-B14F-4D97-AF65-F5344CB8AC3E}">
        <p14:creationId xmlns:p14="http://schemas.microsoft.com/office/powerpoint/2010/main" val="233603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Within the Oxfam-partnered groups in Timor-Leste women in women-only groups make up just over 10% of the total number of members. The single gender groups were examined in comparison to the social-dynamics of mixed gender groups</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6</a:t>
            </a:fld>
            <a:endParaRPr lang="en-US"/>
          </a:p>
        </p:txBody>
      </p:sp>
    </p:spTree>
    <p:extLst>
      <p:ext uri="{BB962C8B-B14F-4D97-AF65-F5344CB8AC3E}">
        <p14:creationId xmlns:p14="http://schemas.microsoft.com/office/powerpoint/2010/main" val="276741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research used a variety of strategies to talk with all stakeholders. </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7</a:t>
            </a:fld>
            <a:endParaRPr lang="en-US"/>
          </a:p>
        </p:txBody>
      </p:sp>
    </p:spTree>
    <p:extLst>
      <p:ext uri="{BB962C8B-B14F-4D97-AF65-F5344CB8AC3E}">
        <p14:creationId xmlns:p14="http://schemas.microsoft.com/office/powerpoint/2010/main" val="361552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research we found that the levels of education of group members are low,</a:t>
            </a:r>
            <a:r>
              <a:rPr lang="en-US" baseline="0" dirty="0" smtClean="0"/>
              <a:t> we can see, men and women in Oecusse have a very low % of education. For Covalima men and</a:t>
            </a:r>
            <a:r>
              <a:rPr lang="en-US" dirty="0" smtClean="0"/>
              <a:t> women have a </a:t>
            </a:r>
            <a:r>
              <a:rPr lang="en-US" baseline="0" dirty="0" smtClean="0"/>
              <a:t>similar % of education. </a:t>
            </a:r>
          </a:p>
          <a:p>
            <a:endParaRPr lang="en-US" baseline="0" dirty="0" smtClean="0"/>
          </a:p>
          <a:p>
            <a:r>
              <a:rPr lang="en-US" baseline="0" dirty="0" smtClean="0"/>
              <a:t>Low levels of education and high levels of </a:t>
            </a:r>
            <a:r>
              <a:rPr lang="en-US" dirty="0" smtClean="0"/>
              <a:t>illiteracy are significant.  Public counting of money and oral reporting of loans, savings and repayments is important for many groups. </a:t>
            </a:r>
          </a:p>
          <a:p>
            <a:endParaRPr lang="en-US" baseline="0" dirty="0" smtClean="0"/>
          </a:p>
          <a:p>
            <a:r>
              <a:rPr lang="en-US" baseline="0" dirty="0" smtClean="0"/>
              <a:t>This will have</a:t>
            </a:r>
            <a:r>
              <a:rPr lang="en-US" dirty="0" smtClean="0"/>
              <a:t> </a:t>
            </a:r>
            <a:r>
              <a:rPr lang="en-US" baseline="0" dirty="0" smtClean="0"/>
              <a:t>an impact on the savings and loans groups in the future, if cannot remember how much their money in the groups.</a:t>
            </a:r>
            <a:r>
              <a:rPr lang="en-US" dirty="0" smtClean="0"/>
              <a:t> It makes it difficult for groups to access big cooperative banks in their village or the new rural banks.</a:t>
            </a:r>
          </a:p>
          <a:p>
            <a:endParaRPr lang="en-US" baseline="0" dirty="0" smtClean="0"/>
          </a:p>
          <a:p>
            <a:r>
              <a:rPr lang="en-US" baseline="0" dirty="0" smtClean="0"/>
              <a:t>That’s why, make OXFAM with their partners will develop new designs that acknowledge</a:t>
            </a:r>
            <a:r>
              <a:rPr lang="en-US" dirty="0" smtClean="0"/>
              <a:t> challenges around education and literacy for the </a:t>
            </a:r>
            <a:r>
              <a:rPr lang="en-US" baseline="0" dirty="0" smtClean="0"/>
              <a:t>savings and loans program in future. </a:t>
            </a:r>
          </a:p>
          <a:p>
            <a:endParaRPr lang="en-US"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0440A0-6EC0-4A00-8BB0-F4647F0E3CDA}" type="slidenum">
              <a:rPr lang="en-US" smtClean="0"/>
              <a:pPr/>
              <a:t>8</a:t>
            </a:fld>
            <a:endParaRPr lang="en-US"/>
          </a:p>
        </p:txBody>
      </p:sp>
    </p:spTree>
    <p:extLst>
      <p:ext uri="{BB962C8B-B14F-4D97-AF65-F5344CB8AC3E}">
        <p14:creationId xmlns:p14="http://schemas.microsoft.com/office/powerpoint/2010/main" val="320755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similarities between the general level of loans for men and women but there are differences between districts. </a:t>
            </a:r>
            <a:endParaRPr lang="en-US" dirty="0"/>
          </a:p>
        </p:txBody>
      </p:sp>
      <p:sp>
        <p:nvSpPr>
          <p:cNvPr id="4" name="Slide Number Placeholder 3"/>
          <p:cNvSpPr>
            <a:spLocks noGrp="1"/>
          </p:cNvSpPr>
          <p:nvPr>
            <p:ph type="sldNum" sz="quarter" idx="10"/>
          </p:nvPr>
        </p:nvSpPr>
        <p:spPr/>
        <p:txBody>
          <a:bodyPr/>
          <a:lstStyle/>
          <a:p>
            <a:fld id="{4D0440A0-6EC0-4A00-8BB0-F4647F0E3CDA}" type="slidenum">
              <a:rPr lang="en-US" smtClean="0"/>
              <a:pPr/>
              <a:t>9</a:t>
            </a:fld>
            <a:endParaRPr lang="en-US"/>
          </a:p>
        </p:txBody>
      </p:sp>
    </p:spTree>
    <p:extLst>
      <p:ext uri="{BB962C8B-B14F-4D97-AF65-F5344CB8AC3E}">
        <p14:creationId xmlns:p14="http://schemas.microsoft.com/office/powerpoint/2010/main" val="420174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816D2B-3458-4CF2-BE9A-D3AAF33ED823}"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816D2B-3458-4CF2-BE9A-D3AAF33ED823}"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816D2B-3458-4CF2-BE9A-D3AAF33ED823}"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816D2B-3458-4CF2-BE9A-D3AAF33ED823}"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816D2B-3458-4CF2-BE9A-D3AAF33ED823}"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816D2B-3458-4CF2-BE9A-D3AAF33ED823}"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816D2B-3458-4CF2-BE9A-D3AAF33ED823}" type="datetimeFigureOut">
              <a:rPr lang="en-US" smtClean="0"/>
              <a:pPr/>
              <a:t>10/3/2017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816D2B-3458-4CF2-BE9A-D3AAF33ED823}" type="datetimeFigureOut">
              <a:rPr lang="en-US" smtClean="0"/>
              <a:pPr/>
              <a:t>10/3/2017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816D2B-3458-4CF2-BE9A-D3AAF33ED823}" type="datetimeFigureOut">
              <a:rPr lang="en-US" smtClean="0"/>
              <a:pPr/>
              <a:t>10/3/2017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16D2B-3458-4CF2-BE9A-D3AAF33ED823}"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16D2B-3458-4CF2-BE9A-D3AAF33ED823}"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F4957-3477-4086-A557-EB55F0D709E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16D2B-3458-4CF2-BE9A-D3AAF33ED823}" type="datetimeFigureOut">
              <a:rPr lang="en-US" smtClean="0"/>
              <a:pPr/>
              <a:t>10/3/2017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F4957-3477-4086-A557-EB55F0D709E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95400"/>
            <a:ext cx="4114799" cy="4374365"/>
          </a:xfrm>
        </p:spPr>
        <p:txBody>
          <a:bodyPr>
            <a:normAutofit/>
          </a:bodyPr>
          <a:lstStyle/>
          <a:p>
            <a:r>
              <a:rPr lang="en-US" dirty="0" smtClean="0"/>
              <a:t>Gender analysis of Oxfam-partnered savings and loans groups </a:t>
            </a:r>
            <a:endParaRPr lang="en-US" dirty="0"/>
          </a:p>
        </p:txBody>
      </p:sp>
      <p:pic>
        <p:nvPicPr>
          <p:cNvPr id="4" name="Picture 3" descr="http://artsonline.monash.edu.au/oxfam/files/2015/02/oxfam-logo.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2400"/>
            <a:ext cx="7315200" cy="1432560"/>
          </a:xfrm>
          <a:prstGeom prst="rect">
            <a:avLst/>
          </a:prstGeom>
          <a:noFill/>
          <a:ln>
            <a:noFill/>
          </a:ln>
        </p:spPr>
      </p:pic>
      <p:pic>
        <p:nvPicPr>
          <p:cNvPr id="1027" name="Picture 3" descr="\\ad.monash.edu\home\User060\cornwell\Documents\Timor Leste\Oxfam\Photos\New folder (2)\IMG_244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55" t="5233" r="9368" b="2616"/>
          <a:stretch/>
        </p:blipFill>
        <p:spPr bwMode="auto">
          <a:xfrm>
            <a:off x="4343400" y="1752600"/>
            <a:ext cx="4436531" cy="391716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28601" y="5791200"/>
            <a:ext cx="8551330" cy="792965"/>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Cristina </a:t>
            </a:r>
            <a:r>
              <a:rPr lang="en-US" dirty="0" err="1" smtClean="0"/>
              <a:t>Benevides</a:t>
            </a:r>
            <a:r>
              <a:rPr lang="en-US" dirty="0" smtClean="0"/>
              <a:t>, Lucia </a:t>
            </a:r>
            <a:r>
              <a:rPr lang="en-US" dirty="0" err="1" smtClean="0"/>
              <a:t>Viana</a:t>
            </a:r>
            <a:r>
              <a:rPr lang="en-US" dirty="0" smtClean="0"/>
              <a:t> </a:t>
            </a:r>
            <a:r>
              <a:rPr lang="en-US" dirty="0" err="1" smtClean="0"/>
              <a:t>Branco</a:t>
            </a:r>
            <a:r>
              <a:rPr lang="en-US" dirty="0" smtClean="0"/>
              <a:t>, </a:t>
            </a:r>
          </a:p>
          <a:p>
            <a:r>
              <a:rPr lang="en-US" dirty="0" smtClean="0"/>
              <a:t>Sara </a:t>
            </a:r>
            <a:r>
              <a:rPr lang="en-US" dirty="0" err="1" smtClean="0"/>
              <a:t>Niner</a:t>
            </a:r>
            <a:r>
              <a:rPr lang="en-US" dirty="0" smtClean="0"/>
              <a:t> &amp; Katy Cornwell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smtClean="0">
                <a:effectLst>
                  <a:outerShdw blurRad="38100" dist="38100" dir="2700000" algn="tl">
                    <a:srgbClr val="000000">
                      <a:alpha val="43137"/>
                    </a:srgbClr>
                  </a:outerShdw>
                </a:effectLst>
              </a:rPr>
              <a:t>Findings &amp; Recommendations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66800"/>
            <a:ext cx="8229600" cy="5486400"/>
          </a:xfrm>
        </p:spPr>
        <p:txBody>
          <a:bodyPr>
            <a:normAutofit/>
          </a:bodyPr>
          <a:lstStyle/>
          <a:p>
            <a:pPr marL="442913" indent="-442913">
              <a:buNone/>
            </a:pPr>
            <a:r>
              <a:rPr lang="en-AU" dirty="0" smtClean="0"/>
              <a:t>1. 	Groups </a:t>
            </a:r>
            <a:r>
              <a:rPr lang="en-AU" dirty="0"/>
              <a:t>are based on prior networks and modes of sociality</a:t>
            </a:r>
            <a:r>
              <a:rPr lang="en-AU" dirty="0" smtClean="0"/>
              <a:t>.</a:t>
            </a:r>
          </a:p>
          <a:p>
            <a:pPr marL="0" indent="0">
              <a:buNone/>
            </a:pPr>
            <a:r>
              <a:rPr lang="en-AU" sz="2800" dirty="0"/>
              <a:t>	</a:t>
            </a:r>
            <a:r>
              <a:rPr lang="en-US" sz="2800" dirty="0" smtClean="0"/>
              <a:t>“</a:t>
            </a:r>
            <a:r>
              <a:rPr lang="en-US" sz="2800" i="1" dirty="0" smtClean="0"/>
              <a:t>men and women complete each other</a:t>
            </a:r>
            <a:r>
              <a:rPr lang="en-US" sz="2800" dirty="0" smtClean="0"/>
              <a:t>” / </a:t>
            </a:r>
          </a:p>
          <a:p>
            <a:pPr marL="457200" lvl="1" indent="0">
              <a:buNone/>
            </a:pPr>
            <a:r>
              <a:rPr lang="en-US" dirty="0"/>
              <a:t>	</a:t>
            </a:r>
            <a:r>
              <a:rPr lang="en-US" dirty="0" smtClean="0"/>
              <a:t>	“</a:t>
            </a:r>
            <a:r>
              <a:rPr lang="en-US" i="1" dirty="0" smtClean="0"/>
              <a:t>mane </a:t>
            </a:r>
            <a:r>
              <a:rPr lang="en-US" i="1" dirty="0" err="1" smtClean="0"/>
              <a:t>feto</a:t>
            </a:r>
            <a:r>
              <a:rPr lang="en-US" i="1" dirty="0" smtClean="0"/>
              <a:t> </a:t>
            </a:r>
            <a:r>
              <a:rPr lang="en-US" i="1" dirty="0" err="1" smtClean="0"/>
              <a:t>kompleta</a:t>
            </a:r>
            <a:r>
              <a:rPr lang="en-US" i="1" dirty="0" smtClean="0"/>
              <a:t> </a:t>
            </a:r>
            <a:r>
              <a:rPr lang="en-US" i="1" dirty="0" err="1" smtClean="0"/>
              <a:t>malu</a:t>
            </a:r>
            <a:r>
              <a:rPr lang="en-US" dirty="0" smtClean="0"/>
              <a:t>”</a:t>
            </a:r>
          </a:p>
          <a:p>
            <a:pPr marL="457200" lvl="1" indent="0">
              <a:buNone/>
            </a:pPr>
            <a:r>
              <a:rPr lang="en-US" dirty="0" smtClean="0"/>
              <a:t>	“</a:t>
            </a:r>
            <a:r>
              <a:rPr lang="en-US" i="1" dirty="0"/>
              <a:t>we sit together</a:t>
            </a:r>
            <a:r>
              <a:rPr lang="en-US" dirty="0"/>
              <a:t>” / “</a:t>
            </a:r>
            <a:r>
              <a:rPr lang="en-US" i="1" dirty="0" err="1" smtClean="0"/>
              <a:t>tuur</a:t>
            </a:r>
            <a:r>
              <a:rPr lang="en-US" i="1" dirty="0" smtClean="0"/>
              <a:t> </a:t>
            </a:r>
            <a:r>
              <a:rPr lang="en-US" i="1" dirty="0" err="1"/>
              <a:t>hamutuk</a:t>
            </a:r>
            <a:r>
              <a:rPr lang="en-US" dirty="0"/>
              <a:t>”</a:t>
            </a:r>
          </a:p>
          <a:p>
            <a:pPr marL="0" indent="0">
              <a:buNone/>
            </a:pPr>
            <a:endParaRPr lang="en-US" dirty="0"/>
          </a:p>
          <a:p>
            <a:pPr marL="442913" indent="-442913">
              <a:buNone/>
            </a:pPr>
            <a:r>
              <a:rPr lang="en-US" dirty="0" smtClean="0"/>
              <a:t>2. 	</a:t>
            </a:r>
            <a:r>
              <a:rPr lang="en-AU" dirty="0" smtClean="0"/>
              <a:t>Groups </a:t>
            </a:r>
            <a:r>
              <a:rPr lang="en-AU" dirty="0"/>
              <a:t>are a vehicle for building economic and social resilience and protection including a sense of agency or empowerment.</a:t>
            </a:r>
            <a:endParaRPr lang="en-US" dirty="0"/>
          </a:p>
        </p:txBody>
      </p:sp>
    </p:spTree>
    <p:extLst>
      <p:ext uri="{BB962C8B-B14F-4D97-AF65-F5344CB8AC3E}">
        <p14:creationId xmlns:p14="http://schemas.microsoft.com/office/powerpoint/2010/main" val="2989702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a:effectLst>
                  <a:outerShdw blurRad="38100" dist="38100" dir="2700000" algn="tl">
                    <a:srgbClr val="000000">
                      <a:alpha val="43137"/>
                    </a:srgbClr>
                  </a:outerShdw>
                </a:effectLst>
              </a:rPr>
              <a:t>Findings &amp; Recommendations</a:t>
            </a:r>
          </a:p>
        </p:txBody>
      </p:sp>
      <p:sp>
        <p:nvSpPr>
          <p:cNvPr id="3" name="Content Placeholder 2"/>
          <p:cNvSpPr>
            <a:spLocks noGrp="1"/>
          </p:cNvSpPr>
          <p:nvPr>
            <p:ph idx="1"/>
          </p:nvPr>
        </p:nvSpPr>
        <p:spPr>
          <a:xfrm>
            <a:off x="457200" y="1066800"/>
            <a:ext cx="8229600" cy="5486400"/>
          </a:xfrm>
        </p:spPr>
        <p:txBody>
          <a:bodyPr>
            <a:normAutofit/>
          </a:bodyPr>
          <a:lstStyle/>
          <a:p>
            <a:pPr marL="514350" indent="-514350">
              <a:buAutoNum type="arabicPeriod" startAt="3"/>
            </a:pPr>
            <a:r>
              <a:rPr lang="en-AU" dirty="0" smtClean="0"/>
              <a:t>While </a:t>
            </a:r>
            <a:r>
              <a:rPr lang="en-AU" dirty="0"/>
              <a:t>most groups mainly focus on managing basic needs of households, groups have the potential to create innovative, entrepreneurial livelihoods.</a:t>
            </a:r>
            <a:r>
              <a:rPr lang="en-AU" sz="2800" dirty="0"/>
              <a:t>	</a:t>
            </a:r>
            <a:endParaRPr lang="en-AU" sz="2800" dirty="0" smtClean="0"/>
          </a:p>
          <a:p>
            <a:pPr marL="0" indent="0">
              <a:buNone/>
            </a:pPr>
            <a:endParaRPr lang="en-US" dirty="0" smtClean="0"/>
          </a:p>
          <a:p>
            <a:pPr marL="442913" indent="-442913">
              <a:buNone/>
            </a:pPr>
            <a:r>
              <a:rPr lang="en-AU" dirty="0" smtClean="0"/>
              <a:t>4.	Lack </a:t>
            </a:r>
            <a:r>
              <a:rPr lang="en-AU" dirty="0"/>
              <a:t>of education (basic literacy and numeracy) hampers group and individual development and the implementation of USBP methodology.</a:t>
            </a:r>
            <a:endParaRPr lang="en-US" dirty="0"/>
          </a:p>
        </p:txBody>
      </p:sp>
    </p:spTree>
    <p:extLst>
      <p:ext uri="{BB962C8B-B14F-4D97-AF65-F5344CB8AC3E}">
        <p14:creationId xmlns:p14="http://schemas.microsoft.com/office/powerpoint/2010/main" val="1556757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a:effectLst>
                  <a:outerShdw blurRad="38100" dist="38100" dir="2700000" algn="tl">
                    <a:srgbClr val="000000">
                      <a:alpha val="43137"/>
                    </a:srgbClr>
                  </a:outerShdw>
                </a:effectLst>
              </a:rPr>
              <a:t>Findings &amp; Recommendations</a:t>
            </a:r>
          </a:p>
        </p:txBody>
      </p:sp>
      <p:sp>
        <p:nvSpPr>
          <p:cNvPr id="3" name="Content Placeholder 2"/>
          <p:cNvSpPr>
            <a:spLocks noGrp="1"/>
          </p:cNvSpPr>
          <p:nvPr>
            <p:ph idx="1"/>
          </p:nvPr>
        </p:nvSpPr>
        <p:spPr>
          <a:xfrm>
            <a:off x="457200" y="1066800"/>
            <a:ext cx="8229600" cy="5486400"/>
          </a:xfrm>
        </p:spPr>
        <p:txBody>
          <a:bodyPr>
            <a:normAutofit/>
          </a:bodyPr>
          <a:lstStyle/>
          <a:p>
            <a:pPr marL="442913" indent="-442913">
              <a:buAutoNum type="arabicPeriod" startAt="5"/>
            </a:pPr>
            <a:r>
              <a:rPr lang="en-AU" dirty="0" smtClean="0"/>
              <a:t>Groups </a:t>
            </a:r>
            <a:r>
              <a:rPr lang="en-AU" dirty="0"/>
              <a:t>are the perfect vehicle to build on women status as superior money managers, more trustworthy and transparent group administrators and calm and patient leaders. </a:t>
            </a:r>
            <a:endParaRPr lang="en-AU" dirty="0" smtClean="0"/>
          </a:p>
          <a:p>
            <a:pPr marL="442913" indent="-442913">
              <a:buNone/>
            </a:pPr>
            <a:endParaRPr lang="en-AU" sz="2800" dirty="0" smtClean="0"/>
          </a:p>
          <a:p>
            <a:pPr marL="442913" indent="-442913">
              <a:buNone/>
            </a:pPr>
            <a:r>
              <a:rPr lang="en-AU" dirty="0" smtClean="0"/>
              <a:t>6. 	A </a:t>
            </a:r>
            <a:r>
              <a:rPr lang="en-AU" dirty="0"/>
              <a:t>minor problem of women’s participation in savings and loans groups and a barrier for their participation was the increasing burden and conflict between their reproductive and productive duties. </a:t>
            </a:r>
            <a:endParaRPr lang="en-AU" dirty="0" smtClean="0"/>
          </a:p>
        </p:txBody>
      </p:sp>
    </p:spTree>
    <p:extLst>
      <p:ext uri="{BB962C8B-B14F-4D97-AF65-F5344CB8AC3E}">
        <p14:creationId xmlns:p14="http://schemas.microsoft.com/office/powerpoint/2010/main" val="2289352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a:effectLst>
                  <a:outerShdw blurRad="38100" dist="38100" dir="2700000" algn="tl">
                    <a:srgbClr val="000000">
                      <a:alpha val="43137"/>
                    </a:srgbClr>
                  </a:outerShdw>
                </a:effectLst>
              </a:rPr>
              <a:t>Findings &amp; Recommendations</a:t>
            </a:r>
          </a:p>
        </p:txBody>
      </p:sp>
      <p:sp>
        <p:nvSpPr>
          <p:cNvPr id="3" name="Content Placeholder 2"/>
          <p:cNvSpPr>
            <a:spLocks noGrp="1"/>
          </p:cNvSpPr>
          <p:nvPr>
            <p:ph idx="1"/>
          </p:nvPr>
        </p:nvSpPr>
        <p:spPr>
          <a:xfrm>
            <a:off x="457200" y="1066800"/>
            <a:ext cx="8229600" cy="5486400"/>
          </a:xfrm>
        </p:spPr>
        <p:txBody>
          <a:bodyPr>
            <a:normAutofit/>
          </a:bodyPr>
          <a:lstStyle/>
          <a:p>
            <a:pPr marL="442913" indent="-442913">
              <a:buNone/>
            </a:pPr>
            <a:r>
              <a:rPr lang="en-AU" dirty="0" smtClean="0"/>
              <a:t>7. Mixed </a:t>
            </a:r>
            <a:r>
              <a:rPr lang="en-AU" dirty="0"/>
              <a:t>gender groups can entrench gender discrimination or become vehicles for building gender equity. </a:t>
            </a:r>
            <a:endParaRPr lang="en-AU" dirty="0" smtClean="0"/>
          </a:p>
          <a:p>
            <a:pPr marL="442913" indent="-442913">
              <a:buNone/>
            </a:pPr>
            <a:endParaRPr lang="en-AU" dirty="0" smtClean="0"/>
          </a:p>
          <a:p>
            <a:pPr marL="442913" indent="-442913">
              <a:buNone/>
            </a:pPr>
            <a:r>
              <a:rPr lang="en-AU" dirty="0" smtClean="0"/>
              <a:t>8</a:t>
            </a:r>
            <a:r>
              <a:rPr lang="en-AU" dirty="0"/>
              <a:t>.	Women-only groups can be avenues for empowerment but currently few have this agenda. </a:t>
            </a:r>
            <a:endParaRPr lang="en-AU" dirty="0" smtClean="0"/>
          </a:p>
        </p:txBody>
      </p:sp>
    </p:spTree>
    <p:extLst>
      <p:ext uri="{BB962C8B-B14F-4D97-AF65-F5344CB8AC3E}">
        <p14:creationId xmlns:p14="http://schemas.microsoft.com/office/powerpoint/2010/main" val="3314321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sz="3600" dirty="0" smtClean="0">
                <a:solidFill>
                  <a:schemeClr val="tx1"/>
                </a:solidFill>
              </a:rPr>
              <a:t>The Success of UBSP Group</a:t>
            </a:r>
            <a:endParaRPr lang="en-US" sz="3600" dirty="0"/>
          </a:p>
        </p:txBody>
      </p:sp>
      <p:pic>
        <p:nvPicPr>
          <p:cNvPr id="113666" name="Picture 2" descr="G:\AIM 1- Livelihoods &amp; Trade\Livelihoods File (Marcelino Belo)\PHOTOS - L &amp; FS\FHF\FHF Ainaro\P9240092.JPG"/>
          <p:cNvPicPr>
            <a:picLocks noGrp="1" noChangeAspect="1" noChangeArrowheads="1"/>
          </p:cNvPicPr>
          <p:nvPr>
            <p:ph idx="1"/>
          </p:nvPr>
        </p:nvPicPr>
        <p:blipFill>
          <a:blip r:embed="rId2" cstate="print"/>
          <a:srcRect/>
          <a:stretch>
            <a:fillRect/>
          </a:stretch>
        </p:blipFill>
        <p:spPr bwMode="auto">
          <a:xfrm>
            <a:off x="762000" y="1219200"/>
            <a:ext cx="3031066" cy="2273300"/>
          </a:xfrm>
          <a:prstGeom prst="rect">
            <a:avLst/>
          </a:prstGeom>
          <a:noFill/>
        </p:spPr>
      </p:pic>
      <p:sp>
        <p:nvSpPr>
          <p:cNvPr id="5" name="Oval Callout 4"/>
          <p:cNvSpPr/>
          <p:nvPr/>
        </p:nvSpPr>
        <p:spPr>
          <a:xfrm>
            <a:off x="2895600" y="990600"/>
            <a:ext cx="1752600" cy="1219200"/>
          </a:xfrm>
          <a:prstGeom prst="wedgeEllipseCallout">
            <a:avLst>
              <a:gd name="adj1" fmla="val -70274"/>
              <a:gd name="adj2" fmla="val 806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smtClean="0">
                <a:solidFill>
                  <a:schemeClr val="tx1"/>
                </a:solidFill>
              </a:rPr>
              <a:t>I loaned money from the group for </a:t>
            </a:r>
            <a:r>
              <a:rPr lang="en-AU" sz="1050" dirty="0">
                <a:solidFill>
                  <a:schemeClr val="tx1"/>
                </a:solidFill>
              </a:rPr>
              <a:t>vegetable seeds, </a:t>
            </a:r>
            <a:r>
              <a:rPr lang="en-AU" sz="1050" dirty="0" smtClean="0">
                <a:solidFill>
                  <a:schemeClr val="tx1"/>
                </a:solidFill>
              </a:rPr>
              <a:t>which I planted and grew and then sold the produce</a:t>
            </a:r>
            <a:endParaRPr lang="en-US" sz="1050" dirty="0">
              <a:solidFill>
                <a:schemeClr val="tx1"/>
              </a:solidFill>
            </a:endParaRPr>
          </a:p>
        </p:txBody>
      </p:sp>
      <p:pic>
        <p:nvPicPr>
          <p:cNvPr id="6" name="Picture 2" descr="G:\AIM 1- Livelihoods &amp; Trade\Livelihoods File (Marcelino Belo)\PHOTOS - L &amp; FS\FHF\FHF Ainaro\P9260172.JPG"/>
          <p:cNvPicPr>
            <a:picLocks noChangeAspect="1" noChangeArrowheads="1"/>
          </p:cNvPicPr>
          <p:nvPr/>
        </p:nvPicPr>
        <p:blipFill>
          <a:blip r:embed="rId3" cstate="print"/>
          <a:srcRect/>
          <a:stretch>
            <a:fillRect/>
          </a:stretch>
        </p:blipFill>
        <p:spPr bwMode="auto">
          <a:xfrm>
            <a:off x="4648200" y="1219200"/>
            <a:ext cx="2971800" cy="2228850"/>
          </a:xfrm>
          <a:prstGeom prst="rect">
            <a:avLst/>
          </a:prstGeom>
          <a:noFill/>
          <a:ln w="9525">
            <a:noFill/>
            <a:miter lim="800000"/>
            <a:headEnd/>
            <a:tailEnd/>
          </a:ln>
        </p:spPr>
      </p:pic>
      <p:sp>
        <p:nvSpPr>
          <p:cNvPr id="7" name="Oval Callout 6"/>
          <p:cNvSpPr/>
          <p:nvPr/>
        </p:nvSpPr>
        <p:spPr>
          <a:xfrm>
            <a:off x="7391400" y="914400"/>
            <a:ext cx="1600200" cy="1295400"/>
          </a:xfrm>
          <a:prstGeom prst="wedgeEllipseCallout">
            <a:avLst>
              <a:gd name="adj1" fmla="val -70274"/>
              <a:gd name="adj2" fmla="val 806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smtClean="0">
                <a:solidFill>
                  <a:schemeClr val="tx1"/>
                </a:solidFill>
              </a:rPr>
              <a:t>I loaned money from the group to buy chickens, which I looked after and then sold for more money when they were bigger</a:t>
            </a:r>
            <a:endParaRPr lang="en-US" sz="1000" dirty="0">
              <a:solidFill>
                <a:schemeClr val="tx1"/>
              </a:solidFill>
            </a:endParaRPr>
          </a:p>
        </p:txBody>
      </p:sp>
      <p:pic>
        <p:nvPicPr>
          <p:cNvPr id="8" name="Picture 3" descr="G:\AIM 1- Livelihoods &amp; Trade\Livelihoods File (Marcelino Belo)\PHOTOS - L &amp; FS\FHF\FHF Ainaro\P9240111.JPG"/>
          <p:cNvPicPr>
            <a:picLocks noChangeAspect="1" noChangeArrowheads="1"/>
          </p:cNvPicPr>
          <p:nvPr/>
        </p:nvPicPr>
        <p:blipFill>
          <a:blip r:embed="rId4" cstate="print"/>
          <a:srcRect/>
          <a:stretch>
            <a:fillRect/>
          </a:stretch>
        </p:blipFill>
        <p:spPr bwMode="auto">
          <a:xfrm>
            <a:off x="2743200" y="3962400"/>
            <a:ext cx="3048000" cy="2286000"/>
          </a:xfrm>
          <a:prstGeom prst="rect">
            <a:avLst/>
          </a:prstGeom>
          <a:noFill/>
          <a:ln w="9525">
            <a:noFill/>
            <a:miter lim="800000"/>
            <a:headEnd/>
            <a:tailEnd/>
          </a:ln>
        </p:spPr>
      </p:pic>
      <p:sp>
        <p:nvSpPr>
          <p:cNvPr id="9" name="Oval Callout 8"/>
          <p:cNvSpPr/>
          <p:nvPr/>
        </p:nvSpPr>
        <p:spPr>
          <a:xfrm>
            <a:off x="5562600" y="3810000"/>
            <a:ext cx="1905000" cy="1295400"/>
          </a:xfrm>
          <a:prstGeom prst="wedgeEllipseCallout">
            <a:avLst>
              <a:gd name="adj1" fmla="val -70274"/>
              <a:gd name="adj2" fmla="val 806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smtClean="0">
                <a:solidFill>
                  <a:schemeClr val="tx1"/>
                </a:solidFill>
              </a:rPr>
              <a:t>I loaned money from the group for baby </a:t>
            </a:r>
            <a:r>
              <a:rPr lang="en-AU" sz="1050" dirty="0">
                <a:solidFill>
                  <a:schemeClr val="tx1"/>
                </a:solidFill>
              </a:rPr>
              <a:t>fish which I looked after and then sold for more money when they were bigger</a:t>
            </a:r>
            <a:endParaRPr lang="en-US" sz="1050" dirty="0">
              <a:solidFill>
                <a:schemeClr val="tx1"/>
              </a:solidFill>
            </a:endParaRPr>
          </a:p>
        </p:txBody>
      </p:sp>
      <p:sp>
        <p:nvSpPr>
          <p:cNvPr id="10" name="Rectangle 9"/>
          <p:cNvSpPr/>
          <p:nvPr/>
        </p:nvSpPr>
        <p:spPr>
          <a:xfrm>
            <a:off x="1447800" y="3276600"/>
            <a:ext cx="1676400" cy="533400"/>
          </a:xfrm>
          <a:prstGeom prst="rect">
            <a:avLst/>
          </a:prstGeom>
          <a:solidFill>
            <a:srgbClr val="C2E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solidFill>
                  <a:schemeClr val="tx1"/>
                </a:solidFill>
              </a:rPr>
              <a:t>FG UBSP </a:t>
            </a:r>
            <a:r>
              <a:rPr lang="en-AU" sz="1200" dirty="0" err="1" smtClean="0">
                <a:solidFill>
                  <a:schemeClr val="tx1"/>
                </a:solidFill>
              </a:rPr>
              <a:t>Labadaif</a:t>
            </a:r>
            <a:r>
              <a:rPr lang="en-AU" sz="1200" dirty="0" smtClean="0">
                <a:solidFill>
                  <a:schemeClr val="tx1"/>
                </a:solidFill>
              </a:rPr>
              <a:t> – </a:t>
            </a:r>
            <a:r>
              <a:rPr lang="en-AU" sz="1200" dirty="0" err="1" smtClean="0">
                <a:solidFill>
                  <a:schemeClr val="tx1"/>
                </a:solidFill>
              </a:rPr>
              <a:t>Hatu</a:t>
            </a:r>
            <a:r>
              <a:rPr lang="en-AU" sz="1200" dirty="0" smtClean="0">
                <a:solidFill>
                  <a:schemeClr val="tx1"/>
                </a:solidFill>
              </a:rPr>
              <a:t> Udo, </a:t>
            </a:r>
            <a:r>
              <a:rPr lang="en-AU" sz="1200" dirty="0" err="1" smtClean="0">
                <a:solidFill>
                  <a:schemeClr val="tx1"/>
                </a:solidFill>
              </a:rPr>
              <a:t>Ainaro</a:t>
            </a:r>
            <a:r>
              <a:rPr lang="en-AU" sz="1200" dirty="0" smtClean="0">
                <a:solidFill>
                  <a:schemeClr val="tx1"/>
                </a:solidFill>
              </a:rPr>
              <a:t> </a:t>
            </a:r>
            <a:endParaRPr lang="en-US" sz="1200" dirty="0">
              <a:solidFill>
                <a:schemeClr val="tx1"/>
              </a:solidFill>
            </a:endParaRPr>
          </a:p>
        </p:txBody>
      </p:sp>
      <p:sp>
        <p:nvSpPr>
          <p:cNvPr id="11" name="Rectangle 10"/>
          <p:cNvSpPr/>
          <p:nvPr/>
        </p:nvSpPr>
        <p:spPr>
          <a:xfrm>
            <a:off x="5334000" y="3200400"/>
            <a:ext cx="1676400" cy="533400"/>
          </a:xfrm>
          <a:prstGeom prst="rect">
            <a:avLst/>
          </a:prstGeom>
          <a:solidFill>
            <a:srgbClr val="C2E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solidFill>
                  <a:schemeClr val="tx1"/>
                </a:solidFill>
              </a:rPr>
              <a:t>FG UBSP </a:t>
            </a:r>
            <a:r>
              <a:rPr lang="en-AU" sz="1200" dirty="0" err="1" smtClean="0">
                <a:solidFill>
                  <a:schemeClr val="tx1"/>
                </a:solidFill>
              </a:rPr>
              <a:t>Honehunia-Hatu</a:t>
            </a:r>
            <a:r>
              <a:rPr lang="en-AU" sz="1200" dirty="0" smtClean="0">
                <a:solidFill>
                  <a:schemeClr val="tx1"/>
                </a:solidFill>
              </a:rPr>
              <a:t> Udo, </a:t>
            </a:r>
            <a:r>
              <a:rPr lang="en-AU" sz="1200" dirty="0" err="1" smtClean="0">
                <a:solidFill>
                  <a:schemeClr val="tx1"/>
                </a:solidFill>
              </a:rPr>
              <a:t>Ainaro</a:t>
            </a:r>
            <a:r>
              <a:rPr lang="en-AU" sz="1200" dirty="0" smtClean="0">
                <a:solidFill>
                  <a:schemeClr val="tx1"/>
                </a:solidFill>
              </a:rPr>
              <a:t> </a:t>
            </a:r>
            <a:endParaRPr lang="en-US" sz="1200" dirty="0">
              <a:solidFill>
                <a:schemeClr val="tx1"/>
              </a:solidFill>
            </a:endParaRPr>
          </a:p>
        </p:txBody>
      </p:sp>
      <p:sp>
        <p:nvSpPr>
          <p:cNvPr id="12" name="Rectangle 11"/>
          <p:cNvSpPr/>
          <p:nvPr/>
        </p:nvSpPr>
        <p:spPr>
          <a:xfrm>
            <a:off x="3581400" y="5943600"/>
            <a:ext cx="1676400" cy="533400"/>
          </a:xfrm>
          <a:prstGeom prst="rect">
            <a:avLst/>
          </a:prstGeom>
          <a:solidFill>
            <a:srgbClr val="C2E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solidFill>
                  <a:schemeClr val="tx1"/>
                </a:solidFill>
              </a:rPr>
              <a:t>FG UBSP </a:t>
            </a:r>
            <a:r>
              <a:rPr lang="en-AU" sz="1200" dirty="0" err="1" smtClean="0">
                <a:solidFill>
                  <a:schemeClr val="tx1"/>
                </a:solidFill>
              </a:rPr>
              <a:t>Honehunia-Hatu</a:t>
            </a:r>
            <a:r>
              <a:rPr lang="en-AU" sz="1200" dirty="0" smtClean="0">
                <a:solidFill>
                  <a:schemeClr val="tx1"/>
                </a:solidFill>
              </a:rPr>
              <a:t> Udo, </a:t>
            </a:r>
            <a:r>
              <a:rPr lang="en-AU" sz="1200" dirty="0" err="1" smtClean="0">
                <a:solidFill>
                  <a:schemeClr val="tx1"/>
                </a:solidFill>
              </a:rPr>
              <a:t>Ainaro</a:t>
            </a:r>
            <a:r>
              <a:rPr lang="en-AU" sz="1200" dirty="0" smtClean="0">
                <a:solidFill>
                  <a:schemeClr val="tx1"/>
                </a:solidFill>
              </a:rPr>
              <a:t> </a:t>
            </a:r>
            <a:endParaRPr lang="en-US" sz="1200" dirty="0">
              <a:solidFill>
                <a:schemeClr val="tx1"/>
              </a:solidFill>
            </a:endParaRPr>
          </a:p>
        </p:txBody>
      </p:sp>
    </p:spTree>
  </p:cSld>
  <p:clrMapOvr>
    <a:masterClrMapping/>
  </p:clrMapOvr>
  <p:transition>
    <p:zoom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sz="3600" dirty="0" smtClean="0">
                <a:solidFill>
                  <a:schemeClr val="tx1"/>
                </a:solidFill>
              </a:rPr>
              <a:t>The Success of UBSP Group</a:t>
            </a:r>
            <a:endParaRPr lang="en-US" sz="4000" dirty="0"/>
          </a:p>
        </p:txBody>
      </p:sp>
      <p:pic>
        <p:nvPicPr>
          <p:cNvPr id="111618" name="Picture 2" descr="G:\AIM 1- Livelihoods &amp; Trade\Livelihoods File (Marcelino Belo)\PHOTOS - L &amp; FS\@UBSP_workshop_print\New photo Workshop\Oxfam_04.jpg"/>
          <p:cNvPicPr>
            <a:picLocks noGrp="1" noChangeAspect="1" noChangeArrowheads="1"/>
          </p:cNvPicPr>
          <p:nvPr>
            <p:ph idx="1"/>
          </p:nvPr>
        </p:nvPicPr>
        <p:blipFill>
          <a:blip r:embed="rId2" cstate="print"/>
          <a:srcRect/>
          <a:stretch>
            <a:fillRect/>
          </a:stretch>
        </p:blipFill>
        <p:spPr bwMode="auto">
          <a:xfrm>
            <a:off x="762000" y="1371600"/>
            <a:ext cx="3124200" cy="3704339"/>
          </a:xfrm>
          <a:prstGeom prst="rect">
            <a:avLst/>
          </a:prstGeom>
          <a:noFill/>
        </p:spPr>
      </p:pic>
      <p:sp>
        <p:nvSpPr>
          <p:cNvPr id="5" name="Oval Callout 4"/>
          <p:cNvSpPr/>
          <p:nvPr/>
        </p:nvSpPr>
        <p:spPr>
          <a:xfrm>
            <a:off x="3276600" y="1295400"/>
            <a:ext cx="1752600" cy="1066800"/>
          </a:xfrm>
          <a:prstGeom prst="wedgeEllipseCallout">
            <a:avLst>
              <a:gd name="adj1" fmla="val -82070"/>
              <a:gd name="adj2" fmla="val 8073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smtClean="0">
                <a:solidFill>
                  <a:schemeClr val="tx1"/>
                </a:solidFill>
              </a:rPr>
              <a:t>I loaned money to set up my small </a:t>
            </a:r>
            <a:r>
              <a:rPr lang="en-AU" sz="1050" dirty="0" err="1">
                <a:solidFill>
                  <a:schemeClr val="tx1"/>
                </a:solidFill>
              </a:rPr>
              <a:t>kios</a:t>
            </a:r>
            <a:r>
              <a:rPr lang="en-AU" sz="1050" dirty="0">
                <a:solidFill>
                  <a:schemeClr val="tx1"/>
                </a:solidFill>
              </a:rPr>
              <a:t> business </a:t>
            </a:r>
            <a:endParaRPr lang="en-US" sz="1050" dirty="0">
              <a:solidFill>
                <a:schemeClr val="tx1"/>
              </a:solidFill>
            </a:endParaRPr>
          </a:p>
        </p:txBody>
      </p:sp>
      <p:sp>
        <p:nvSpPr>
          <p:cNvPr id="6" name="Rectangle 5"/>
          <p:cNvSpPr/>
          <p:nvPr/>
        </p:nvSpPr>
        <p:spPr>
          <a:xfrm>
            <a:off x="1524000" y="4876800"/>
            <a:ext cx="1676400" cy="533400"/>
          </a:xfrm>
          <a:prstGeom prst="rect">
            <a:avLst/>
          </a:prstGeom>
          <a:solidFill>
            <a:srgbClr val="C2E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solidFill>
                  <a:schemeClr val="tx1"/>
                </a:solidFill>
              </a:rPr>
              <a:t>FG UBSP </a:t>
            </a:r>
            <a:r>
              <a:rPr lang="en-AU" sz="1200" dirty="0" err="1" smtClean="0">
                <a:solidFill>
                  <a:schemeClr val="tx1"/>
                </a:solidFill>
              </a:rPr>
              <a:t>Hametin</a:t>
            </a:r>
            <a:r>
              <a:rPr lang="en-AU" sz="1200" dirty="0" smtClean="0">
                <a:solidFill>
                  <a:schemeClr val="tx1"/>
                </a:solidFill>
              </a:rPr>
              <a:t> </a:t>
            </a:r>
            <a:r>
              <a:rPr lang="en-AU" sz="1200" dirty="0" err="1" smtClean="0">
                <a:solidFill>
                  <a:schemeClr val="tx1"/>
                </a:solidFill>
              </a:rPr>
              <a:t>Unidade</a:t>
            </a:r>
            <a:r>
              <a:rPr lang="en-AU" sz="1200" dirty="0" smtClean="0">
                <a:solidFill>
                  <a:schemeClr val="tx1"/>
                </a:solidFill>
              </a:rPr>
              <a:t> – </a:t>
            </a:r>
            <a:r>
              <a:rPr lang="en-AU" sz="1200" dirty="0" err="1" smtClean="0">
                <a:solidFill>
                  <a:schemeClr val="tx1"/>
                </a:solidFill>
              </a:rPr>
              <a:t>Zumalai</a:t>
            </a:r>
            <a:r>
              <a:rPr lang="en-AU" sz="1200" dirty="0" smtClean="0">
                <a:solidFill>
                  <a:schemeClr val="tx1"/>
                </a:solidFill>
              </a:rPr>
              <a:t>, </a:t>
            </a:r>
            <a:r>
              <a:rPr lang="en-AU" sz="1200" dirty="0" err="1" smtClean="0">
                <a:solidFill>
                  <a:schemeClr val="tx1"/>
                </a:solidFill>
              </a:rPr>
              <a:t>Covalima</a:t>
            </a:r>
            <a:endParaRPr lang="en-US" sz="1200" dirty="0">
              <a:solidFill>
                <a:schemeClr val="tx1"/>
              </a:solidFill>
            </a:endParaRPr>
          </a:p>
        </p:txBody>
      </p:sp>
      <p:pic>
        <p:nvPicPr>
          <p:cNvPr id="8" name="Picture 2" descr="G:\AIM 1- Livelihoods &amp; Trade\Livelihoods File (Marcelino Belo)\PHOTOS - L &amp; FS\@UBSP_workshop_print\New photo Workshop\DSC08346.jpg"/>
          <p:cNvPicPr>
            <a:picLocks noChangeAspect="1" noChangeArrowheads="1"/>
          </p:cNvPicPr>
          <p:nvPr/>
        </p:nvPicPr>
        <p:blipFill>
          <a:blip r:embed="rId3" cstate="print"/>
          <a:srcRect/>
          <a:stretch>
            <a:fillRect/>
          </a:stretch>
        </p:blipFill>
        <p:spPr bwMode="auto">
          <a:xfrm>
            <a:off x="4800600" y="1600200"/>
            <a:ext cx="3657600" cy="2743200"/>
          </a:xfrm>
          <a:prstGeom prst="rect">
            <a:avLst/>
          </a:prstGeom>
          <a:noFill/>
          <a:ln w="9525">
            <a:noFill/>
            <a:miter lim="800000"/>
            <a:headEnd/>
            <a:tailEnd/>
          </a:ln>
        </p:spPr>
      </p:pic>
      <p:sp>
        <p:nvSpPr>
          <p:cNvPr id="9" name="Oval Callout 8"/>
          <p:cNvSpPr/>
          <p:nvPr/>
        </p:nvSpPr>
        <p:spPr>
          <a:xfrm>
            <a:off x="7315200" y="1066800"/>
            <a:ext cx="1828800" cy="1295400"/>
          </a:xfrm>
          <a:prstGeom prst="wedgeEllipseCallout">
            <a:avLst>
              <a:gd name="adj1" fmla="val -70274"/>
              <a:gd name="adj2" fmla="val 806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smtClean="0">
                <a:solidFill>
                  <a:schemeClr val="tx1"/>
                </a:solidFill>
              </a:rPr>
              <a:t>We  loaned money and bought the equipment and  handicraft </a:t>
            </a:r>
            <a:endParaRPr lang="en-US" sz="1100" dirty="0">
              <a:solidFill>
                <a:schemeClr val="tx1"/>
              </a:solidFill>
            </a:endParaRPr>
          </a:p>
        </p:txBody>
      </p:sp>
      <p:sp>
        <p:nvSpPr>
          <p:cNvPr id="10" name="Rectangle 9"/>
          <p:cNvSpPr/>
          <p:nvPr/>
        </p:nvSpPr>
        <p:spPr>
          <a:xfrm>
            <a:off x="5943600" y="4191000"/>
            <a:ext cx="1676400" cy="533400"/>
          </a:xfrm>
          <a:prstGeom prst="rect">
            <a:avLst/>
          </a:prstGeom>
          <a:solidFill>
            <a:srgbClr val="C2E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solidFill>
                  <a:schemeClr val="tx1"/>
                </a:solidFill>
              </a:rPr>
              <a:t>FG UBSP Fila </a:t>
            </a:r>
            <a:r>
              <a:rPr lang="en-AU" sz="1200" dirty="0" err="1" smtClean="0">
                <a:solidFill>
                  <a:schemeClr val="tx1"/>
                </a:solidFill>
              </a:rPr>
              <a:t>Liman</a:t>
            </a:r>
            <a:r>
              <a:rPr lang="en-AU" sz="1200" dirty="0" smtClean="0">
                <a:solidFill>
                  <a:schemeClr val="tx1"/>
                </a:solidFill>
              </a:rPr>
              <a:t> – </a:t>
            </a:r>
            <a:r>
              <a:rPr lang="en-AU" sz="1200" dirty="0" err="1" smtClean="0">
                <a:solidFill>
                  <a:schemeClr val="tx1"/>
                </a:solidFill>
              </a:rPr>
              <a:t>Maubara</a:t>
            </a:r>
            <a:r>
              <a:rPr lang="en-AU" sz="1200" dirty="0" smtClean="0">
                <a:solidFill>
                  <a:schemeClr val="tx1"/>
                </a:solidFill>
              </a:rPr>
              <a:t>, </a:t>
            </a:r>
            <a:r>
              <a:rPr lang="en-AU" sz="1200" dirty="0" err="1" smtClean="0">
                <a:solidFill>
                  <a:schemeClr val="tx1"/>
                </a:solidFill>
              </a:rPr>
              <a:t>Liquica</a:t>
            </a:r>
            <a:endParaRPr lang="en-US" sz="1200" dirty="0">
              <a:solidFill>
                <a:schemeClr val="tx1"/>
              </a:solidFill>
            </a:endParaRPr>
          </a:p>
        </p:txBody>
      </p:sp>
    </p:spTree>
  </p:cSld>
  <p:clrMapOvr>
    <a:masterClrMapping/>
  </p:clrMapOvr>
  <p:transition>
    <p:zoom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42875"/>
            <a:ext cx="8229600" cy="439738"/>
          </a:xfrm>
        </p:spPr>
        <p:txBody>
          <a:bodyPr>
            <a:normAutofit fontScale="90000"/>
          </a:bodyPr>
          <a:lstStyle/>
          <a:p>
            <a:r>
              <a:rPr lang="en-AU" dirty="0" smtClean="0"/>
              <a:t>Location</a:t>
            </a:r>
            <a:r>
              <a:rPr lang="id-ID" dirty="0" smtClean="0"/>
              <a:t> Ulas </a:t>
            </a:r>
            <a:r>
              <a:rPr lang="en-AU" dirty="0" smtClean="0"/>
              <a:t>- </a:t>
            </a:r>
            <a:r>
              <a:rPr lang="en-AU" dirty="0" err="1" smtClean="0"/>
              <a:t>Oecusse</a:t>
            </a:r>
            <a:endParaRPr lang="id-ID" dirty="0" smtClean="0"/>
          </a:p>
        </p:txBody>
      </p:sp>
      <p:sp>
        <p:nvSpPr>
          <p:cNvPr id="4" name="Title 1"/>
          <p:cNvSpPr txBox="1">
            <a:spLocks/>
          </p:cNvSpPr>
          <p:nvPr/>
        </p:nvSpPr>
        <p:spPr bwMode="auto">
          <a:xfrm>
            <a:off x="5072063" y="857250"/>
            <a:ext cx="3714750" cy="5715000"/>
          </a:xfrm>
          <a:prstGeom prst="rect">
            <a:avLst/>
          </a:prstGeom>
          <a:noFill/>
          <a:ln w="9525">
            <a:noFill/>
            <a:miter lim="800000"/>
            <a:headEnd/>
            <a:tailEnd/>
          </a:ln>
        </p:spPr>
        <p:txBody>
          <a:bodyPr anchor="ctr"/>
          <a:lstStyle/>
          <a:p>
            <a:pPr marL="457200" indent="-457200">
              <a:buFont typeface="+mj-lt"/>
              <a:buAutoNum type="arabicParenR"/>
              <a:defRPr/>
            </a:pPr>
            <a:r>
              <a:rPr lang="en-AU" sz="2400" dirty="0" smtClean="0">
                <a:latin typeface="+mj-lt"/>
                <a:ea typeface="+mj-ea"/>
                <a:cs typeface="+mj-cs"/>
              </a:rPr>
              <a:t>Mr. Use the result from UBSP for building his new house </a:t>
            </a:r>
            <a:r>
              <a:rPr lang="id-ID" sz="2400" b="1" dirty="0" smtClean="0">
                <a:latin typeface="+mj-lt"/>
                <a:ea typeface="+mj-ea"/>
                <a:cs typeface="+mj-cs"/>
              </a:rPr>
              <a:t>Hironimo Elu</a:t>
            </a:r>
            <a:endParaRPr lang="en-AU" sz="2400" b="1" dirty="0" smtClean="0">
              <a:latin typeface="+mj-lt"/>
              <a:ea typeface="+mj-ea"/>
              <a:cs typeface="+mj-cs"/>
            </a:endParaRPr>
          </a:p>
          <a:p>
            <a:pPr marL="457200" indent="-457200">
              <a:buFont typeface="+mj-lt"/>
              <a:buAutoNum type="arabicParenR"/>
              <a:defRPr/>
            </a:pPr>
            <a:endParaRPr lang="en-AU" sz="2400" b="1" dirty="0" smtClean="0">
              <a:latin typeface="+mj-lt"/>
              <a:ea typeface="+mj-ea"/>
              <a:cs typeface="+mj-cs"/>
            </a:endParaRPr>
          </a:p>
          <a:p>
            <a:pPr marL="457200" indent="-457200">
              <a:defRPr/>
            </a:pPr>
            <a:endParaRPr lang="id-ID" sz="2400" dirty="0">
              <a:latin typeface="+mj-lt"/>
              <a:ea typeface="+mj-ea"/>
              <a:cs typeface="+mj-cs"/>
            </a:endParaRPr>
          </a:p>
          <a:p>
            <a:pPr marL="457200" indent="-457200">
              <a:defRPr/>
            </a:pPr>
            <a:r>
              <a:rPr lang="en-AU" sz="2400" dirty="0" smtClean="0">
                <a:latin typeface="+mj-lt"/>
                <a:ea typeface="+mj-ea"/>
                <a:cs typeface="+mj-cs"/>
              </a:rPr>
              <a:t>2)   Has 4 members of UBSP Group building the semi permanent houses use fund from UBSP. </a:t>
            </a:r>
            <a:endParaRPr lang="en-US" sz="2400" dirty="0">
              <a:latin typeface="+mj-lt"/>
              <a:ea typeface="+mj-ea"/>
              <a:cs typeface="+mj-cs"/>
            </a:endParaRPr>
          </a:p>
          <a:p>
            <a:pPr marL="457200" indent="-457200">
              <a:defRPr/>
            </a:pPr>
            <a:endParaRPr lang="en-US" sz="2800" dirty="0">
              <a:latin typeface="+mj-lt"/>
              <a:ea typeface="+mj-ea"/>
              <a:cs typeface="+mj-cs"/>
            </a:endParaRPr>
          </a:p>
          <a:p>
            <a:pPr marL="457200" indent="-457200">
              <a:buFont typeface="+mj-lt"/>
              <a:buAutoNum type="arabicParenR"/>
              <a:defRPr/>
            </a:pPr>
            <a:endParaRPr lang="id-ID" sz="2800" dirty="0">
              <a:latin typeface="+mj-lt"/>
              <a:ea typeface="+mj-ea"/>
              <a:cs typeface="+mj-cs"/>
            </a:endParaRPr>
          </a:p>
          <a:p>
            <a:pPr marL="457200" indent="-457200">
              <a:buFont typeface="+mj-lt"/>
              <a:buAutoNum type="arabicParenR"/>
              <a:defRPr/>
            </a:pPr>
            <a:endParaRPr lang="id-ID" sz="2800" dirty="0">
              <a:latin typeface="+mj-lt"/>
              <a:ea typeface="+mj-ea"/>
              <a:cs typeface="+mj-cs"/>
            </a:endParaRPr>
          </a:p>
        </p:txBody>
      </p:sp>
      <p:pic>
        <p:nvPicPr>
          <p:cNvPr id="5" name="Picture 8" descr="C:\Users\user\Pictures\ULAS\Kadeira - UBSP - Ulas\DSCN0562.JPG"/>
          <p:cNvPicPr>
            <a:picLocks noChangeAspect="1" noChangeArrowheads="1"/>
          </p:cNvPicPr>
          <p:nvPr/>
        </p:nvPicPr>
        <p:blipFill>
          <a:blip r:embed="rId2" cstate="email"/>
          <a:srcRect/>
          <a:stretch>
            <a:fillRect/>
          </a:stretch>
        </p:blipFill>
        <p:spPr bwMode="auto">
          <a:xfrm>
            <a:off x="71406" y="785794"/>
            <a:ext cx="2428892" cy="1928826"/>
          </a:xfrm>
          <a:prstGeom prst="rect">
            <a:avLst/>
          </a:prstGeom>
          <a:ln>
            <a:noFill/>
          </a:ln>
          <a:effectLst>
            <a:softEdge rad="112500"/>
          </a:effectLst>
        </p:spPr>
      </p:pic>
      <p:pic>
        <p:nvPicPr>
          <p:cNvPr id="3077" name="Picture 5" descr="H:\DCIM\101MSDCF\DSC01709.JPG"/>
          <p:cNvPicPr>
            <a:picLocks noChangeAspect="1" noChangeArrowheads="1"/>
          </p:cNvPicPr>
          <p:nvPr/>
        </p:nvPicPr>
        <p:blipFill>
          <a:blip r:embed="rId3" cstate="email"/>
          <a:srcRect/>
          <a:stretch>
            <a:fillRect/>
          </a:stretch>
        </p:blipFill>
        <p:spPr bwMode="auto">
          <a:xfrm>
            <a:off x="71406" y="2357431"/>
            <a:ext cx="2428892" cy="2286016"/>
          </a:xfrm>
          <a:prstGeom prst="rect">
            <a:avLst/>
          </a:prstGeom>
          <a:ln>
            <a:noFill/>
          </a:ln>
          <a:effectLst>
            <a:softEdge rad="112500"/>
          </a:effectLst>
        </p:spPr>
      </p:pic>
      <p:pic>
        <p:nvPicPr>
          <p:cNvPr id="3078" name="Picture 6" descr="H:\DCIM\101MSDCF\DSC01719.JPG"/>
          <p:cNvPicPr>
            <a:picLocks noChangeAspect="1" noChangeArrowheads="1"/>
          </p:cNvPicPr>
          <p:nvPr/>
        </p:nvPicPr>
        <p:blipFill>
          <a:blip r:embed="rId4" cstate="email"/>
          <a:srcRect/>
          <a:stretch>
            <a:fillRect/>
          </a:stretch>
        </p:blipFill>
        <p:spPr bwMode="auto">
          <a:xfrm>
            <a:off x="2428860" y="785794"/>
            <a:ext cx="2500330" cy="1857388"/>
          </a:xfrm>
          <a:prstGeom prst="rect">
            <a:avLst/>
          </a:prstGeom>
          <a:ln>
            <a:noFill/>
          </a:ln>
          <a:effectLst>
            <a:softEdge rad="112500"/>
          </a:effectLst>
        </p:spPr>
      </p:pic>
      <p:pic>
        <p:nvPicPr>
          <p:cNvPr id="3080" name="Picture 8" descr="H:\DCIM\101MSDCF\DSC01712.JPG"/>
          <p:cNvPicPr>
            <a:picLocks noChangeAspect="1" noChangeArrowheads="1"/>
          </p:cNvPicPr>
          <p:nvPr/>
        </p:nvPicPr>
        <p:blipFill>
          <a:blip r:embed="rId5" cstate="email"/>
          <a:srcRect/>
          <a:stretch>
            <a:fillRect/>
          </a:stretch>
        </p:blipFill>
        <p:spPr bwMode="auto">
          <a:xfrm>
            <a:off x="142844" y="4500570"/>
            <a:ext cx="2357454" cy="2143140"/>
          </a:xfrm>
          <a:prstGeom prst="rect">
            <a:avLst/>
          </a:prstGeom>
          <a:ln>
            <a:noFill/>
          </a:ln>
          <a:effectLst>
            <a:softEdge rad="112500"/>
          </a:effectLst>
        </p:spPr>
      </p:pic>
      <p:pic>
        <p:nvPicPr>
          <p:cNvPr id="3081" name="Picture 9" descr="H:\DCIM\101MSDCF\DSC01716.JPG"/>
          <p:cNvPicPr>
            <a:picLocks noChangeAspect="1" noChangeArrowheads="1"/>
          </p:cNvPicPr>
          <p:nvPr/>
        </p:nvPicPr>
        <p:blipFill>
          <a:blip r:embed="rId6" cstate="email"/>
          <a:srcRect/>
          <a:stretch>
            <a:fillRect/>
          </a:stretch>
        </p:blipFill>
        <p:spPr bwMode="auto">
          <a:xfrm>
            <a:off x="2500298" y="4500570"/>
            <a:ext cx="2428892" cy="2143140"/>
          </a:xfrm>
          <a:prstGeom prst="rect">
            <a:avLst/>
          </a:prstGeom>
          <a:ln>
            <a:noFill/>
          </a:ln>
          <a:effectLst>
            <a:softEdge rad="112500"/>
          </a:effectLst>
        </p:spPr>
      </p:pic>
      <p:pic>
        <p:nvPicPr>
          <p:cNvPr id="3082" name="Picture 10" descr="H:\DCIM\101MSDCF\DSC01718.JPG"/>
          <p:cNvPicPr>
            <a:picLocks noChangeAspect="1" noChangeArrowheads="1"/>
          </p:cNvPicPr>
          <p:nvPr/>
        </p:nvPicPr>
        <p:blipFill>
          <a:blip r:embed="rId7" cstate="email"/>
          <a:srcRect/>
          <a:stretch>
            <a:fillRect/>
          </a:stretch>
        </p:blipFill>
        <p:spPr bwMode="auto">
          <a:xfrm>
            <a:off x="2500299" y="2571744"/>
            <a:ext cx="2428891" cy="2143140"/>
          </a:xfrm>
          <a:prstGeom prst="rect">
            <a:avLst/>
          </a:prstGeom>
          <a:ln>
            <a:noFill/>
          </a:ln>
          <a:effectLst>
            <a:softEdge rad="112500"/>
          </a:effectLst>
        </p:spPr>
      </p:pic>
    </p:spTree>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582612"/>
          </a:xfrm>
        </p:spPr>
        <p:txBody>
          <a:bodyPr>
            <a:normAutofit fontScale="90000"/>
          </a:bodyPr>
          <a:lstStyle/>
          <a:p>
            <a:pPr eaLnBrk="1" hangingPunct="1"/>
            <a:r>
              <a:rPr lang="en-AU" dirty="0" smtClean="0"/>
              <a:t>Location</a:t>
            </a:r>
            <a:r>
              <a:rPr lang="id-ID" dirty="0" smtClean="0"/>
              <a:t> Maunaben</a:t>
            </a:r>
            <a:r>
              <a:rPr lang="en-AU" dirty="0" smtClean="0"/>
              <a:t>-</a:t>
            </a:r>
            <a:r>
              <a:rPr lang="en-AU" dirty="0" err="1" smtClean="0"/>
              <a:t>Oecusse</a:t>
            </a:r>
            <a:endParaRPr lang="id-ID" dirty="0" smtClean="0"/>
          </a:p>
        </p:txBody>
      </p:sp>
      <p:pic>
        <p:nvPicPr>
          <p:cNvPr id="4" name="Content Placeholder 3" descr="D:\FOTO PROGRAM JULI 2014-2015\MAUNABEN\NA'U\DSCN4546.JPG"/>
          <p:cNvPicPr>
            <a:picLocks noGrp="1"/>
          </p:cNvPicPr>
          <p:nvPr>
            <p:ph idx="1"/>
          </p:nvPr>
        </p:nvPicPr>
        <p:blipFill>
          <a:blip r:embed="rId2" cstate="email"/>
          <a:srcRect/>
          <a:stretch>
            <a:fillRect/>
          </a:stretch>
        </p:blipFill>
        <p:spPr>
          <a:xfrm>
            <a:off x="214282" y="1000108"/>
            <a:ext cx="2286016" cy="1857388"/>
          </a:xfrm>
          <a:effectLst>
            <a:softEdge rad="112500"/>
          </a:effectLst>
        </p:spPr>
      </p:pic>
      <p:sp>
        <p:nvSpPr>
          <p:cNvPr id="7" name="Title 1"/>
          <p:cNvSpPr txBox="1">
            <a:spLocks/>
          </p:cNvSpPr>
          <p:nvPr/>
        </p:nvSpPr>
        <p:spPr bwMode="auto">
          <a:xfrm>
            <a:off x="4643438" y="1000125"/>
            <a:ext cx="4214812" cy="5286375"/>
          </a:xfrm>
          <a:prstGeom prst="rect">
            <a:avLst/>
          </a:prstGeom>
          <a:noFill/>
          <a:ln w="9525">
            <a:noFill/>
            <a:miter lim="800000"/>
            <a:headEnd/>
            <a:tailEnd/>
          </a:ln>
        </p:spPr>
        <p:txBody>
          <a:bodyPr anchor="ctr"/>
          <a:lstStyle/>
          <a:p>
            <a:pPr marL="457200" indent="-457200">
              <a:buFont typeface="+mj-lt"/>
              <a:buAutoNum type="arabicParenR"/>
              <a:defRPr/>
            </a:pPr>
            <a:r>
              <a:rPr lang="en-US" sz="2000" dirty="0" smtClean="0">
                <a:latin typeface="+mj-lt"/>
                <a:ea typeface="+mj-ea"/>
                <a:cs typeface="+mj-cs"/>
              </a:rPr>
              <a:t>One member of group (Mr. Domingos </a:t>
            </a:r>
            <a:r>
              <a:rPr lang="en-US" sz="2000" dirty="0" err="1">
                <a:latin typeface="+mj-lt"/>
                <a:ea typeface="+mj-ea"/>
                <a:cs typeface="+mj-cs"/>
              </a:rPr>
              <a:t>Teos</a:t>
            </a:r>
            <a:r>
              <a:rPr lang="en-US" sz="2000" dirty="0">
                <a:latin typeface="+mj-lt"/>
                <a:ea typeface="+mj-ea"/>
                <a:cs typeface="+mj-cs"/>
              </a:rPr>
              <a:t>) </a:t>
            </a:r>
            <a:r>
              <a:rPr lang="en-US" sz="2000" dirty="0" smtClean="0">
                <a:latin typeface="+mj-lt"/>
                <a:ea typeface="+mj-ea"/>
                <a:cs typeface="+mj-cs"/>
              </a:rPr>
              <a:t>already </a:t>
            </a:r>
            <a:r>
              <a:rPr lang="en-US" sz="2000" dirty="0" err="1" smtClean="0">
                <a:latin typeface="+mj-lt"/>
                <a:ea typeface="+mj-ea"/>
                <a:cs typeface="+mj-cs"/>
              </a:rPr>
              <a:t>bougth</a:t>
            </a:r>
            <a:r>
              <a:rPr lang="en-US" sz="2000" dirty="0" smtClean="0">
                <a:latin typeface="+mj-lt"/>
                <a:ea typeface="+mj-ea"/>
                <a:cs typeface="+mj-cs"/>
              </a:rPr>
              <a:t> 1 motorcycle as $. </a:t>
            </a:r>
            <a:r>
              <a:rPr lang="en-US" sz="2000" dirty="0">
                <a:latin typeface="+mj-lt"/>
                <a:ea typeface="+mj-ea"/>
                <a:cs typeface="+mj-cs"/>
              </a:rPr>
              <a:t>1,500.00</a:t>
            </a:r>
          </a:p>
          <a:p>
            <a:pPr marL="457200" indent="-457200">
              <a:buFont typeface="+mj-lt"/>
              <a:buAutoNum type="arabicParenR"/>
              <a:defRPr/>
            </a:pPr>
            <a:r>
              <a:rPr lang="en-US" sz="2000" dirty="0" smtClean="0">
                <a:latin typeface="+mj-lt"/>
                <a:ea typeface="+mj-ea"/>
                <a:cs typeface="+mj-cs"/>
              </a:rPr>
              <a:t>Five groups of UBSP make the small business of sale rice  in their villages (</a:t>
            </a:r>
            <a:r>
              <a:rPr lang="en-US" sz="2000" dirty="0" err="1" smtClean="0">
                <a:latin typeface="+mj-lt"/>
                <a:ea typeface="+mj-ea"/>
                <a:cs typeface="+mj-cs"/>
              </a:rPr>
              <a:t>kelk</a:t>
            </a:r>
            <a:r>
              <a:rPr lang="en-US" sz="2000" dirty="0" smtClean="0">
                <a:latin typeface="+mj-lt"/>
                <a:ea typeface="+mj-ea"/>
                <a:cs typeface="+mj-cs"/>
              </a:rPr>
              <a:t> </a:t>
            </a:r>
            <a:r>
              <a:rPr lang="en-US" sz="2000" dirty="0" err="1">
                <a:latin typeface="+mj-lt"/>
                <a:ea typeface="+mj-ea"/>
                <a:cs typeface="+mj-cs"/>
              </a:rPr>
              <a:t>Eno</a:t>
            </a:r>
            <a:r>
              <a:rPr lang="en-US" sz="2000" dirty="0">
                <a:latin typeface="+mj-lt"/>
                <a:ea typeface="+mj-ea"/>
                <a:cs typeface="+mj-cs"/>
              </a:rPr>
              <a:t> </a:t>
            </a:r>
            <a:r>
              <a:rPr lang="en-US" sz="2000" dirty="0" err="1">
                <a:latin typeface="+mj-lt"/>
                <a:ea typeface="+mj-ea"/>
                <a:cs typeface="+mj-cs"/>
              </a:rPr>
              <a:t>Bitimo</a:t>
            </a:r>
            <a:r>
              <a:rPr lang="en-US" sz="2000" dirty="0">
                <a:latin typeface="+mj-lt"/>
                <a:ea typeface="+mj-ea"/>
                <a:cs typeface="+mj-cs"/>
              </a:rPr>
              <a:t>, </a:t>
            </a:r>
            <a:r>
              <a:rPr lang="en-US" sz="2000" dirty="0" err="1">
                <a:latin typeface="+mj-lt"/>
                <a:ea typeface="+mj-ea"/>
                <a:cs typeface="+mj-cs"/>
              </a:rPr>
              <a:t>Nekaf</a:t>
            </a:r>
            <a:r>
              <a:rPr lang="en-US" sz="2000" dirty="0">
                <a:latin typeface="+mj-lt"/>
                <a:ea typeface="+mj-ea"/>
                <a:cs typeface="+mj-cs"/>
              </a:rPr>
              <a:t> </a:t>
            </a:r>
            <a:r>
              <a:rPr lang="en-US" sz="2000" dirty="0" err="1">
                <a:latin typeface="+mj-lt"/>
                <a:ea typeface="+mj-ea"/>
                <a:cs typeface="+mj-cs"/>
              </a:rPr>
              <a:t>Mese</a:t>
            </a:r>
            <a:r>
              <a:rPr lang="en-US" sz="2000" dirty="0">
                <a:latin typeface="+mj-lt"/>
                <a:ea typeface="+mj-ea"/>
                <a:cs typeface="+mj-cs"/>
              </a:rPr>
              <a:t>, </a:t>
            </a:r>
            <a:r>
              <a:rPr lang="en-US" sz="2000" dirty="0" err="1">
                <a:latin typeface="+mj-lt"/>
                <a:ea typeface="+mj-ea"/>
                <a:cs typeface="+mj-cs"/>
              </a:rPr>
              <a:t>Moin</a:t>
            </a:r>
            <a:r>
              <a:rPr lang="en-US" sz="2000" dirty="0">
                <a:latin typeface="+mj-lt"/>
                <a:ea typeface="+mj-ea"/>
                <a:cs typeface="+mj-cs"/>
              </a:rPr>
              <a:t> </a:t>
            </a:r>
            <a:r>
              <a:rPr lang="en-US" sz="2000" dirty="0" err="1">
                <a:latin typeface="+mj-lt"/>
                <a:ea typeface="+mj-ea"/>
                <a:cs typeface="+mj-cs"/>
              </a:rPr>
              <a:t>fe’u</a:t>
            </a:r>
            <a:r>
              <a:rPr lang="en-US" sz="2000" dirty="0">
                <a:latin typeface="+mj-lt"/>
                <a:ea typeface="+mj-ea"/>
                <a:cs typeface="+mj-cs"/>
              </a:rPr>
              <a:t>, </a:t>
            </a:r>
            <a:r>
              <a:rPr lang="en-US" sz="2000" dirty="0" err="1">
                <a:latin typeface="+mj-lt"/>
                <a:ea typeface="+mj-ea"/>
                <a:cs typeface="+mj-cs"/>
              </a:rPr>
              <a:t>Tasek</a:t>
            </a:r>
            <a:r>
              <a:rPr lang="en-US" sz="2000" dirty="0">
                <a:latin typeface="+mj-lt"/>
                <a:ea typeface="+mj-ea"/>
                <a:cs typeface="+mj-cs"/>
              </a:rPr>
              <a:t> </a:t>
            </a:r>
            <a:r>
              <a:rPr lang="en-US" sz="2000" dirty="0" err="1">
                <a:latin typeface="+mj-lt"/>
                <a:ea typeface="+mj-ea"/>
                <a:cs typeface="+mj-cs"/>
              </a:rPr>
              <a:t>Sule</a:t>
            </a:r>
            <a:r>
              <a:rPr lang="en-US" sz="2000" dirty="0">
                <a:latin typeface="+mj-lt"/>
                <a:ea typeface="+mj-ea"/>
                <a:cs typeface="+mj-cs"/>
              </a:rPr>
              <a:t>, </a:t>
            </a:r>
            <a:r>
              <a:rPr lang="en-US" sz="2000" dirty="0" err="1">
                <a:latin typeface="+mj-lt"/>
                <a:ea typeface="+mj-ea"/>
                <a:cs typeface="+mj-cs"/>
              </a:rPr>
              <a:t>Fitun</a:t>
            </a:r>
            <a:r>
              <a:rPr lang="en-US" sz="2000" dirty="0">
                <a:latin typeface="+mj-lt"/>
                <a:ea typeface="+mj-ea"/>
                <a:cs typeface="+mj-cs"/>
              </a:rPr>
              <a:t> </a:t>
            </a:r>
            <a:r>
              <a:rPr lang="en-US" sz="2000" dirty="0" err="1">
                <a:latin typeface="+mj-lt"/>
                <a:ea typeface="+mj-ea"/>
                <a:cs typeface="+mj-cs"/>
              </a:rPr>
              <a:t>Foinsa’e</a:t>
            </a:r>
            <a:r>
              <a:rPr lang="en-US" sz="2000" dirty="0">
                <a:latin typeface="+mj-lt"/>
                <a:ea typeface="+mj-ea"/>
                <a:cs typeface="+mj-cs"/>
              </a:rPr>
              <a:t>)</a:t>
            </a:r>
            <a:endParaRPr lang="id-ID" sz="2000" dirty="0">
              <a:latin typeface="+mj-lt"/>
              <a:ea typeface="+mj-ea"/>
              <a:cs typeface="+mj-cs"/>
            </a:endParaRPr>
          </a:p>
          <a:p>
            <a:pPr marL="457200" indent="-457200">
              <a:buFont typeface="+mj-lt"/>
              <a:buAutoNum type="arabicParenR"/>
              <a:defRPr/>
            </a:pPr>
            <a:r>
              <a:rPr lang="en-AU" sz="2000" dirty="0" smtClean="0">
                <a:latin typeface="+mj-lt"/>
                <a:ea typeface="+mj-ea"/>
                <a:cs typeface="+mj-cs"/>
              </a:rPr>
              <a:t>4 members in </a:t>
            </a:r>
            <a:r>
              <a:rPr lang="id-ID" sz="2000" dirty="0" smtClean="0">
                <a:latin typeface="+mj-lt"/>
                <a:ea typeface="+mj-ea"/>
                <a:cs typeface="+mj-cs"/>
              </a:rPr>
              <a:t>Maunaben </a:t>
            </a:r>
            <a:r>
              <a:rPr lang="en-AU" sz="2000" dirty="0" smtClean="0">
                <a:latin typeface="+mj-lt"/>
                <a:ea typeface="+mj-ea"/>
                <a:cs typeface="+mj-cs"/>
              </a:rPr>
              <a:t>use fund from UBSP for bought electricity power /</a:t>
            </a:r>
            <a:r>
              <a:rPr lang="id-ID" sz="2000" dirty="0" smtClean="0">
                <a:latin typeface="+mj-lt"/>
                <a:ea typeface="+mj-ea"/>
                <a:cs typeface="+mj-cs"/>
              </a:rPr>
              <a:t>tenaga surya</a:t>
            </a:r>
            <a:r>
              <a:rPr lang="en-AU" sz="2000" dirty="0" smtClean="0">
                <a:latin typeface="+mj-lt"/>
                <a:ea typeface="+mj-ea"/>
                <a:cs typeface="+mj-cs"/>
              </a:rPr>
              <a:t> with prices per unit as </a:t>
            </a:r>
            <a:r>
              <a:rPr lang="id-ID" sz="2000" dirty="0" smtClean="0">
                <a:latin typeface="+mj-lt"/>
                <a:ea typeface="+mj-ea"/>
                <a:cs typeface="+mj-cs"/>
              </a:rPr>
              <a:t> $</a:t>
            </a:r>
            <a:r>
              <a:rPr lang="id-ID" sz="2000" dirty="0">
                <a:latin typeface="+mj-lt"/>
                <a:ea typeface="+mj-ea"/>
                <a:cs typeface="+mj-cs"/>
              </a:rPr>
              <a:t>90-$150 </a:t>
            </a:r>
            <a:r>
              <a:rPr lang="id-ID" sz="2000" dirty="0" smtClean="0">
                <a:latin typeface="+mj-lt"/>
                <a:ea typeface="+mj-ea"/>
                <a:cs typeface="+mj-cs"/>
              </a:rPr>
              <a:t>(</a:t>
            </a:r>
            <a:r>
              <a:rPr lang="en-AU" sz="2000" dirty="0" smtClean="0">
                <a:latin typeface="+mj-lt"/>
                <a:ea typeface="+mj-ea"/>
                <a:cs typeface="+mj-cs"/>
              </a:rPr>
              <a:t>Mrs. </a:t>
            </a:r>
            <a:r>
              <a:rPr lang="id-ID" sz="2000" dirty="0" smtClean="0">
                <a:latin typeface="+mj-lt"/>
                <a:ea typeface="+mj-ea"/>
                <a:cs typeface="+mj-cs"/>
              </a:rPr>
              <a:t> </a:t>
            </a:r>
            <a:r>
              <a:rPr lang="id-ID" sz="2000" dirty="0">
                <a:latin typeface="+mj-lt"/>
                <a:ea typeface="+mj-ea"/>
                <a:cs typeface="+mj-cs"/>
              </a:rPr>
              <a:t>Marta Haki, </a:t>
            </a:r>
            <a:r>
              <a:rPr lang="id-ID" sz="2000" dirty="0" smtClean="0">
                <a:latin typeface="+mj-lt"/>
                <a:ea typeface="+mj-ea"/>
                <a:cs typeface="+mj-cs"/>
              </a:rPr>
              <a:t>Matilda </a:t>
            </a:r>
            <a:r>
              <a:rPr lang="id-ID" sz="2000" dirty="0">
                <a:latin typeface="+mj-lt"/>
                <a:ea typeface="+mj-ea"/>
                <a:cs typeface="+mj-cs"/>
              </a:rPr>
              <a:t>Quelo, </a:t>
            </a:r>
            <a:r>
              <a:rPr lang="en-AU" sz="2000" dirty="0" smtClean="0">
                <a:latin typeface="+mj-lt"/>
                <a:ea typeface="+mj-ea"/>
                <a:cs typeface="+mj-cs"/>
              </a:rPr>
              <a:t>Mr. </a:t>
            </a:r>
            <a:r>
              <a:rPr lang="id-ID" sz="2000" dirty="0" smtClean="0">
                <a:latin typeface="+mj-lt"/>
                <a:ea typeface="+mj-ea"/>
                <a:cs typeface="+mj-cs"/>
              </a:rPr>
              <a:t> </a:t>
            </a:r>
            <a:r>
              <a:rPr lang="id-ID" sz="2000" dirty="0">
                <a:latin typeface="+mj-lt"/>
                <a:ea typeface="+mj-ea"/>
                <a:cs typeface="+mj-cs"/>
              </a:rPr>
              <a:t>Batista Tolo </a:t>
            </a:r>
            <a:r>
              <a:rPr lang="en-AU" sz="2000" dirty="0" smtClean="0">
                <a:latin typeface="+mj-lt"/>
                <a:ea typeface="+mj-ea"/>
                <a:cs typeface="+mj-cs"/>
              </a:rPr>
              <a:t>and </a:t>
            </a:r>
            <a:r>
              <a:rPr lang="id-ID" sz="2000" dirty="0" smtClean="0">
                <a:latin typeface="+mj-lt"/>
                <a:ea typeface="+mj-ea"/>
                <a:cs typeface="+mj-cs"/>
              </a:rPr>
              <a:t>Agostinho </a:t>
            </a:r>
            <a:r>
              <a:rPr lang="id-ID" sz="2000" dirty="0">
                <a:latin typeface="+mj-lt"/>
                <a:ea typeface="+mj-ea"/>
                <a:cs typeface="+mj-cs"/>
              </a:rPr>
              <a:t>Tolo)</a:t>
            </a:r>
            <a:endParaRPr lang="en-US" sz="2000" dirty="0">
              <a:latin typeface="+mj-lt"/>
              <a:ea typeface="+mj-ea"/>
              <a:cs typeface="+mj-cs"/>
            </a:endParaRPr>
          </a:p>
          <a:p>
            <a:pPr marL="457200" indent="-457200">
              <a:defRPr/>
            </a:pPr>
            <a:endParaRPr lang="en-US" sz="2000" dirty="0">
              <a:latin typeface="+mj-lt"/>
              <a:ea typeface="+mj-ea"/>
              <a:cs typeface="+mj-cs"/>
            </a:endParaRPr>
          </a:p>
        </p:txBody>
      </p:sp>
      <p:pic>
        <p:nvPicPr>
          <p:cNvPr id="8" name="Picture 8" descr="F:\januari 2014\DSCN2129.JPG"/>
          <p:cNvPicPr>
            <a:picLocks noChangeAspect="1" noChangeArrowheads="1"/>
          </p:cNvPicPr>
          <p:nvPr/>
        </p:nvPicPr>
        <p:blipFill>
          <a:blip r:embed="rId3" cstate="email"/>
          <a:srcRect/>
          <a:stretch>
            <a:fillRect/>
          </a:stretch>
        </p:blipFill>
        <p:spPr bwMode="auto">
          <a:xfrm>
            <a:off x="214282" y="2643182"/>
            <a:ext cx="2286016" cy="1928826"/>
          </a:xfrm>
          <a:prstGeom prst="rect">
            <a:avLst/>
          </a:prstGeom>
          <a:ln>
            <a:noFill/>
          </a:ln>
          <a:effectLst>
            <a:softEdge rad="112500"/>
          </a:effectLst>
        </p:spPr>
      </p:pic>
      <p:pic>
        <p:nvPicPr>
          <p:cNvPr id="9" name="Picture 8"/>
          <p:cNvPicPr>
            <a:picLocks noChangeAspect="1" noChangeArrowheads="1"/>
          </p:cNvPicPr>
          <p:nvPr/>
        </p:nvPicPr>
        <p:blipFill>
          <a:blip r:embed="rId4" cstate="email"/>
          <a:srcRect/>
          <a:stretch>
            <a:fillRect/>
          </a:stretch>
        </p:blipFill>
        <p:spPr bwMode="auto">
          <a:xfrm>
            <a:off x="142844" y="4214818"/>
            <a:ext cx="2357454" cy="2143148"/>
          </a:xfrm>
          <a:prstGeom prst="rect">
            <a:avLst/>
          </a:prstGeom>
          <a:ln>
            <a:noFill/>
          </a:ln>
          <a:effectLst>
            <a:softEdge rad="112500"/>
          </a:effectLst>
        </p:spPr>
      </p:pic>
      <p:pic>
        <p:nvPicPr>
          <p:cNvPr id="5127" name="Picture 3" descr="C:\Users\user\Pictures\foto rezultado ubsp\Nonkikan no Maunaben\DSCN1342.JPG"/>
          <p:cNvPicPr>
            <a:picLocks noChangeAspect="1" noChangeArrowheads="1"/>
          </p:cNvPicPr>
          <p:nvPr/>
        </p:nvPicPr>
        <p:blipFill>
          <a:blip r:embed="rId5" cstate="email"/>
          <a:srcRect/>
          <a:stretch>
            <a:fillRect/>
          </a:stretch>
        </p:blipFill>
        <p:spPr bwMode="auto">
          <a:xfrm>
            <a:off x="2285984" y="2714624"/>
            <a:ext cx="2428892" cy="1857383"/>
          </a:xfrm>
          <a:prstGeom prst="rect">
            <a:avLst/>
          </a:prstGeom>
          <a:ln>
            <a:noFill/>
          </a:ln>
          <a:effectLst>
            <a:softEdge rad="112500"/>
          </a:effectLst>
        </p:spPr>
      </p:pic>
      <p:pic>
        <p:nvPicPr>
          <p:cNvPr id="5128" name="Picture 4" descr="C:\Users\user\Pictures\foto rezultado ubsp\Nonkikan no Maunaben\DSCN1343.JPG"/>
          <p:cNvPicPr>
            <a:picLocks noChangeAspect="1" noChangeArrowheads="1"/>
          </p:cNvPicPr>
          <p:nvPr/>
        </p:nvPicPr>
        <p:blipFill>
          <a:blip r:embed="rId6" cstate="email"/>
          <a:srcRect/>
          <a:stretch>
            <a:fillRect/>
          </a:stretch>
        </p:blipFill>
        <p:spPr bwMode="auto">
          <a:xfrm>
            <a:off x="2285984" y="4357688"/>
            <a:ext cx="2428892" cy="1928812"/>
          </a:xfrm>
          <a:prstGeom prst="rect">
            <a:avLst/>
          </a:prstGeom>
          <a:ln>
            <a:noFill/>
          </a:ln>
          <a:effectLst>
            <a:softEdge rad="112500"/>
          </a:effectLst>
        </p:spPr>
      </p:pic>
      <p:pic>
        <p:nvPicPr>
          <p:cNvPr id="5129" name="Picture 11" descr="C:\Users\user\Pictures\foto rezultado ubsp\Nonkikan no Maunaben\DSCN1340.JPG"/>
          <p:cNvPicPr>
            <a:picLocks noChangeAspect="1" noChangeArrowheads="1"/>
          </p:cNvPicPr>
          <p:nvPr/>
        </p:nvPicPr>
        <p:blipFill>
          <a:blip r:embed="rId7" cstate="email"/>
          <a:srcRect/>
          <a:stretch>
            <a:fillRect/>
          </a:stretch>
        </p:blipFill>
        <p:spPr bwMode="auto">
          <a:xfrm>
            <a:off x="2357423" y="1000108"/>
            <a:ext cx="2357454" cy="2000264"/>
          </a:xfrm>
          <a:prstGeom prst="rect">
            <a:avLst/>
          </a:prstGeom>
          <a:ln>
            <a:noFill/>
          </a:ln>
          <a:effectLst>
            <a:softEdge rad="112500"/>
          </a:effectLst>
        </p:spPr>
      </p:pic>
      <p:pic>
        <p:nvPicPr>
          <p:cNvPr id="10" name="Picture 4" descr="C:\Users\user\Pictures\foto rezultado ubsp\Nonkikan no Maunaben\DSCN1343.JPG"/>
          <p:cNvPicPr>
            <a:picLocks noChangeAspect="1" noChangeArrowheads="1"/>
          </p:cNvPicPr>
          <p:nvPr/>
        </p:nvPicPr>
        <p:blipFill>
          <a:blip r:embed="rId6" cstate="email"/>
          <a:srcRect/>
          <a:stretch>
            <a:fillRect/>
          </a:stretch>
        </p:blipFill>
        <p:spPr bwMode="auto">
          <a:xfrm>
            <a:off x="2438384" y="4510088"/>
            <a:ext cx="2428892" cy="1928812"/>
          </a:xfrm>
          <a:prstGeom prst="rect">
            <a:avLst/>
          </a:prstGeom>
          <a:ln>
            <a:noFill/>
          </a:ln>
          <a:effectLst>
            <a:softEdge rad="112500"/>
          </a:effec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 calcmode="lin" valueType="num">
                                      <p:cBhvr additive="base">
                                        <p:cTn id="2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87"/>
          </a:xfrm>
        </p:spPr>
        <p:txBody>
          <a:bodyPr rtlCol="0">
            <a:normAutofit fontScale="90000"/>
          </a:bodyPr>
          <a:lstStyle/>
          <a:p>
            <a:pPr eaLnBrk="1" fontAlgn="auto" hangingPunct="1">
              <a:spcAft>
                <a:spcPts val="0"/>
              </a:spcAft>
              <a:defRPr/>
            </a:pPr>
            <a:r>
              <a:rPr lang="id-ID" dirty="0" smtClean="0"/>
              <a:t>Lo</a:t>
            </a:r>
            <a:r>
              <a:rPr lang="en-AU" dirty="0" err="1" smtClean="0"/>
              <a:t>cation</a:t>
            </a:r>
            <a:r>
              <a:rPr lang="id-ID" dirty="0" smtClean="0"/>
              <a:t> Nonkikan</a:t>
            </a:r>
            <a:r>
              <a:rPr lang="en-AU" dirty="0" smtClean="0"/>
              <a:t> - </a:t>
            </a:r>
            <a:r>
              <a:rPr lang="en-AU" dirty="0" err="1" smtClean="0"/>
              <a:t>Oecusse</a:t>
            </a:r>
            <a:r>
              <a:rPr lang="id-ID" dirty="0" smtClean="0"/>
              <a:t/>
            </a:r>
            <a:br>
              <a:rPr lang="id-ID" dirty="0" smtClean="0"/>
            </a:br>
            <a:endParaRPr lang="id-ID" dirty="0" smtClean="0"/>
          </a:p>
        </p:txBody>
      </p:sp>
      <p:pic>
        <p:nvPicPr>
          <p:cNvPr id="4" name="Picture 4" descr="F:\ADRT\DSCN6307.JPG"/>
          <p:cNvPicPr>
            <a:picLocks noChangeAspect="1" noChangeArrowheads="1"/>
          </p:cNvPicPr>
          <p:nvPr/>
        </p:nvPicPr>
        <p:blipFill>
          <a:blip r:embed="rId2" cstate="email"/>
          <a:srcRect/>
          <a:stretch>
            <a:fillRect/>
          </a:stretch>
        </p:blipFill>
        <p:spPr bwMode="auto">
          <a:xfrm>
            <a:off x="2526513" y="1071546"/>
            <a:ext cx="2474115" cy="2714644"/>
          </a:xfrm>
          <a:prstGeom prst="rect">
            <a:avLst/>
          </a:prstGeom>
          <a:ln>
            <a:noFill/>
          </a:ln>
          <a:effectLst>
            <a:softEdge rad="112500"/>
          </a:effectLst>
        </p:spPr>
      </p:pic>
      <p:pic>
        <p:nvPicPr>
          <p:cNvPr id="6" name="Picture 6" descr="G:\ADRT\DSCN6315.JPG"/>
          <p:cNvPicPr>
            <a:picLocks noChangeAspect="1" noChangeArrowheads="1"/>
          </p:cNvPicPr>
          <p:nvPr/>
        </p:nvPicPr>
        <p:blipFill>
          <a:blip r:embed="rId3" cstate="email"/>
          <a:srcRect/>
          <a:stretch>
            <a:fillRect/>
          </a:stretch>
        </p:blipFill>
        <p:spPr bwMode="auto">
          <a:xfrm>
            <a:off x="71406" y="1071569"/>
            <a:ext cx="2571768" cy="2714621"/>
          </a:xfrm>
          <a:prstGeom prst="rect">
            <a:avLst/>
          </a:prstGeom>
          <a:ln>
            <a:noFill/>
          </a:ln>
          <a:effectLst>
            <a:softEdge rad="112500"/>
          </a:effectLst>
        </p:spPr>
      </p:pic>
      <p:pic>
        <p:nvPicPr>
          <p:cNvPr id="7" name="Picture 6"/>
          <p:cNvPicPr/>
          <p:nvPr/>
        </p:nvPicPr>
        <p:blipFill>
          <a:blip r:embed="rId4" cstate="email"/>
          <a:srcRect/>
          <a:stretch>
            <a:fillRect/>
          </a:stretch>
        </p:blipFill>
        <p:spPr bwMode="auto">
          <a:xfrm>
            <a:off x="2428860" y="3786190"/>
            <a:ext cx="2571768" cy="2500330"/>
          </a:xfrm>
          <a:prstGeom prst="rect">
            <a:avLst/>
          </a:prstGeom>
          <a:ln>
            <a:noFill/>
          </a:ln>
          <a:effectLst>
            <a:softEdge rad="112500"/>
          </a:effectLst>
        </p:spPr>
      </p:pic>
      <p:sp>
        <p:nvSpPr>
          <p:cNvPr id="4102" name="Content Placeholder 2"/>
          <p:cNvSpPr>
            <a:spLocks noGrp="1"/>
          </p:cNvSpPr>
          <p:nvPr>
            <p:ph idx="1"/>
          </p:nvPr>
        </p:nvSpPr>
        <p:spPr>
          <a:xfrm>
            <a:off x="5000625" y="857250"/>
            <a:ext cx="3857625" cy="5500688"/>
          </a:xfrm>
        </p:spPr>
        <p:txBody>
          <a:bodyPr/>
          <a:lstStyle/>
          <a:p>
            <a:pPr marL="514350" indent="-514350" algn="just" eaLnBrk="1" hangingPunct="1">
              <a:buFont typeface="Franklin Gothic Medium" pitchFamily="34" charset="0"/>
              <a:buAutoNum type="arabicParenR"/>
            </a:pPr>
            <a:r>
              <a:rPr lang="en-AU" sz="2000" dirty="0" smtClean="0"/>
              <a:t>Five members use UBSP fund for bought five </a:t>
            </a:r>
            <a:r>
              <a:rPr lang="en-AU" sz="2000" dirty="0" err="1" smtClean="0"/>
              <a:t>catles</a:t>
            </a:r>
            <a:r>
              <a:rPr lang="en-AU" sz="2000" dirty="0" smtClean="0"/>
              <a:t> with prices  </a:t>
            </a:r>
            <a:r>
              <a:rPr lang="id-ID" sz="2000" dirty="0" smtClean="0"/>
              <a:t>$. 200 per </a:t>
            </a:r>
            <a:r>
              <a:rPr lang="en-AU" sz="2000" dirty="0" err="1" smtClean="0"/>
              <a:t>catle</a:t>
            </a:r>
            <a:r>
              <a:rPr lang="id-ID" sz="2000" dirty="0" smtClean="0"/>
              <a:t>; </a:t>
            </a:r>
            <a:r>
              <a:rPr lang="id-ID" sz="2000" b="1" dirty="0" smtClean="0"/>
              <a:t>Jacinta Nesi, Sabina Tolo, Domingas Tolo, Imaculada Naub, Filomena Naub</a:t>
            </a:r>
          </a:p>
          <a:p>
            <a:pPr marL="514350" indent="-514350" algn="just" eaLnBrk="1" hangingPunct="1">
              <a:buFont typeface="Franklin Gothic Medium" pitchFamily="34" charset="0"/>
              <a:buAutoNum type="arabicParenR"/>
            </a:pPr>
            <a:r>
              <a:rPr lang="en-AU" sz="2000" dirty="0" smtClean="0"/>
              <a:t>One household loans money from UBSP for build the permanent house </a:t>
            </a:r>
            <a:r>
              <a:rPr lang="id-ID" sz="2000" b="1" dirty="0" smtClean="0"/>
              <a:t>(</a:t>
            </a:r>
            <a:r>
              <a:rPr lang="en-AU" sz="2000" b="1" dirty="0" smtClean="0"/>
              <a:t>Mrs.</a:t>
            </a:r>
            <a:r>
              <a:rPr lang="id-ID" sz="2000" b="1" dirty="0" smtClean="0"/>
              <a:t> Rofina Elu)</a:t>
            </a:r>
            <a:endParaRPr lang="id-ID" sz="2000" dirty="0" smtClean="0"/>
          </a:p>
          <a:p>
            <a:pPr marL="514350" indent="-514350" algn="just" eaLnBrk="1" hangingPunct="1">
              <a:buFont typeface="Franklin Gothic Medium" pitchFamily="34" charset="0"/>
              <a:buAutoNum type="arabicParenR"/>
            </a:pPr>
            <a:r>
              <a:rPr lang="en-AU" sz="2000" dirty="0" smtClean="0"/>
              <a:t>One member loans money in UBSP group for build the new permanent house. </a:t>
            </a:r>
            <a:r>
              <a:rPr lang="id-ID" sz="2000" dirty="0" smtClean="0"/>
              <a:t>(Catarina Neno</a:t>
            </a:r>
            <a:r>
              <a:rPr lang="en-AU" sz="2000" dirty="0" smtClean="0"/>
              <a:t>)</a:t>
            </a:r>
            <a:endParaRPr lang="id-ID" sz="2000" dirty="0" smtClean="0"/>
          </a:p>
        </p:txBody>
      </p:sp>
    </p:spTree>
  </p:cSld>
  <p:clrMapOvr>
    <a:masterClrMapping/>
  </p:clrMapOvr>
  <p:transition>
    <p:zoom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SCF1222.JPG"/>
          <p:cNvPicPr>
            <a:picLocks noChangeAspect="1"/>
          </p:cNvPicPr>
          <p:nvPr/>
        </p:nvPicPr>
        <p:blipFill>
          <a:blip r:embed="rId2" cstate="print">
            <a:lum bright="42000" contrast="-42000"/>
          </a:blip>
          <a:stretch>
            <a:fillRect/>
          </a:stretch>
        </p:blipFill>
        <p:spPr>
          <a:xfrm>
            <a:off x="0" y="0"/>
            <a:ext cx="9144000" cy="6858000"/>
          </a:xfrm>
          <a:prstGeom prst="rect">
            <a:avLst/>
          </a:prstGeom>
          <a:ln>
            <a:solidFill>
              <a:schemeClr val="accent3">
                <a:shade val="50000"/>
                <a:alpha val="76000"/>
              </a:schemeClr>
            </a:solidFill>
          </a:ln>
        </p:spPr>
        <p:style>
          <a:lnRef idx="2">
            <a:schemeClr val="accent3">
              <a:shade val="50000"/>
            </a:schemeClr>
          </a:lnRef>
          <a:fillRef idx="1">
            <a:schemeClr val="accent3"/>
          </a:fillRef>
          <a:effectRef idx="0">
            <a:schemeClr val="accent3"/>
          </a:effectRef>
          <a:fontRef idx="minor">
            <a:schemeClr val="lt1"/>
          </a:fontRef>
        </p:style>
      </p:pic>
      <p:sp>
        <p:nvSpPr>
          <p:cNvPr id="5" name="Content Placeholder 2"/>
          <p:cNvSpPr txBox="1">
            <a:spLocks/>
          </p:cNvSpPr>
          <p:nvPr/>
        </p:nvSpPr>
        <p:spPr>
          <a:xfrm>
            <a:off x="762000" y="3733800"/>
            <a:ext cx="3581400" cy="1143000"/>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6000" b="1" i="0" u="none" strike="noStrike" kern="1200" cap="none" spc="0" normalizeH="0" baseline="0" noProof="0" dirty="0" smtClean="0">
                <a:ln>
                  <a:noFill/>
                </a:ln>
                <a:solidFill>
                  <a:schemeClr val="tx1"/>
                </a:solidFill>
                <a:effectLst/>
                <a:uLnTx/>
                <a:uFillTx/>
                <a:latin typeface="+mn-lt"/>
                <a:ea typeface="+mn-ea"/>
                <a:cs typeface="+mn-cs"/>
              </a:rPr>
              <a:t>Thank You </a:t>
            </a:r>
            <a:endParaRPr kumimoji="0" lang="en-US" sz="60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Smiley Face 5"/>
          <p:cNvSpPr/>
          <p:nvPr/>
        </p:nvSpPr>
        <p:spPr>
          <a:xfrm>
            <a:off x="4343400" y="4114800"/>
            <a:ext cx="381000" cy="381000"/>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OUTLINE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dirty="0" smtClean="0"/>
              <a:t>Introduction</a:t>
            </a:r>
          </a:p>
          <a:p>
            <a:r>
              <a:rPr lang="en-US" dirty="0" smtClean="0"/>
              <a:t>Research objectives</a:t>
            </a:r>
          </a:p>
          <a:p>
            <a:r>
              <a:rPr lang="en-US" dirty="0" smtClean="0"/>
              <a:t>Study design </a:t>
            </a:r>
          </a:p>
          <a:p>
            <a:r>
              <a:rPr lang="en-US" dirty="0" smtClean="0"/>
              <a:t>Results: demographic data</a:t>
            </a:r>
            <a:endParaRPr lang="en-US" dirty="0"/>
          </a:p>
          <a:p>
            <a:r>
              <a:rPr lang="en-US" dirty="0" smtClean="0"/>
              <a:t>Findings and recommendations</a:t>
            </a:r>
          </a:p>
          <a:p>
            <a:pPr>
              <a:buNone/>
            </a:pPr>
            <a:endParaRPr lang="en-US" dirty="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b="1" dirty="0" smtClean="0">
                <a:effectLst>
                  <a:outerShdw blurRad="38100" dist="38100" dir="2700000" algn="tl">
                    <a:srgbClr val="000000">
                      <a:alpha val="43137"/>
                    </a:srgbClr>
                  </a:outerShdw>
                </a:effectLst>
              </a:rPr>
              <a:t>INTRODUCTION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838200"/>
            <a:ext cx="8610600" cy="5791200"/>
          </a:xfrm>
        </p:spPr>
        <p:txBody>
          <a:bodyPr>
            <a:normAutofit/>
          </a:bodyPr>
          <a:lstStyle/>
          <a:p>
            <a:r>
              <a:rPr lang="en-US" dirty="0" smtClean="0"/>
              <a:t>Oxfam supports around 100 savings and loans groups in four municipalities: </a:t>
            </a:r>
            <a:r>
              <a:rPr lang="en-US" dirty="0" err="1" smtClean="0"/>
              <a:t>Ainaro</a:t>
            </a:r>
            <a:r>
              <a:rPr lang="en-US" dirty="0" smtClean="0"/>
              <a:t>, </a:t>
            </a:r>
            <a:r>
              <a:rPr lang="en-US" dirty="0" err="1" smtClean="0"/>
              <a:t>Covalima</a:t>
            </a:r>
            <a:r>
              <a:rPr lang="en-US" dirty="0" smtClean="0"/>
              <a:t>, </a:t>
            </a:r>
            <a:r>
              <a:rPr lang="en-US" dirty="0" err="1" smtClean="0"/>
              <a:t>Liquica</a:t>
            </a:r>
            <a:r>
              <a:rPr lang="en-US" dirty="0" smtClean="0"/>
              <a:t> </a:t>
            </a:r>
            <a:r>
              <a:rPr lang="en-US" dirty="0"/>
              <a:t>and </a:t>
            </a:r>
            <a:r>
              <a:rPr lang="en-US" dirty="0" err="1" smtClean="0"/>
              <a:t>Oecusse</a:t>
            </a:r>
            <a:r>
              <a:rPr lang="en-US" dirty="0" smtClean="0"/>
              <a:t>. </a:t>
            </a:r>
          </a:p>
          <a:p>
            <a:r>
              <a:rPr lang="en-US" dirty="0" smtClean="0"/>
              <a:t>Oxfam supports the groups through Local NGOs as implementing partners.</a:t>
            </a:r>
          </a:p>
          <a:p>
            <a:r>
              <a:rPr lang="en-US" dirty="0" smtClean="0"/>
              <a:t>This program in Indonesian  is called UBSP (Usaha </a:t>
            </a:r>
            <a:r>
              <a:rPr lang="en-US" dirty="0" err="1" smtClean="0"/>
              <a:t>Bersama</a:t>
            </a:r>
            <a:r>
              <a:rPr lang="en-US" dirty="0" smtClean="0"/>
              <a:t> </a:t>
            </a:r>
            <a:r>
              <a:rPr lang="en-US" dirty="0" err="1" smtClean="0"/>
              <a:t>Simpan</a:t>
            </a:r>
            <a:r>
              <a:rPr lang="en-US" dirty="0" smtClean="0"/>
              <a:t> </a:t>
            </a:r>
            <a:r>
              <a:rPr lang="en-US" dirty="0" err="1" smtClean="0"/>
              <a:t>Pinjam</a:t>
            </a:r>
            <a:r>
              <a:rPr lang="en-US" dirty="0" smtClean="0"/>
              <a:t>) which means ‘working together to save and borrow’. or in </a:t>
            </a:r>
            <a:r>
              <a:rPr lang="en-US" dirty="0" err="1" smtClean="0"/>
              <a:t>Tetum</a:t>
            </a:r>
            <a:r>
              <a:rPr lang="en-US" dirty="0" smtClean="0"/>
              <a:t> GREO (</a:t>
            </a:r>
            <a:r>
              <a:rPr lang="en-US" i="1" dirty="0" err="1" smtClean="0"/>
              <a:t>Grupu</a:t>
            </a:r>
            <a:r>
              <a:rPr lang="en-US" i="1" dirty="0" smtClean="0"/>
              <a:t> </a:t>
            </a:r>
            <a:r>
              <a:rPr lang="en-US" i="1" dirty="0" err="1" smtClean="0"/>
              <a:t>Rai</a:t>
            </a:r>
            <a:r>
              <a:rPr lang="en-US" i="1" dirty="0" smtClean="0"/>
              <a:t> no </a:t>
            </a:r>
            <a:r>
              <a:rPr lang="en-US" i="1" dirty="0" err="1" smtClean="0"/>
              <a:t>Empresta</a:t>
            </a:r>
            <a:r>
              <a:rPr lang="en-US" i="1" dirty="0" smtClean="0"/>
              <a:t> </a:t>
            </a:r>
            <a:r>
              <a:rPr lang="en-US" i="1" dirty="0" err="1" smtClean="0"/>
              <a:t>Osan</a:t>
            </a:r>
            <a:r>
              <a:rPr lang="en-US" i="1" dirty="0" smtClean="0"/>
              <a:t>)</a:t>
            </a:r>
            <a:endParaRPr lang="en-US" dirty="0" smtClean="0"/>
          </a:p>
          <a:p>
            <a:pPr marL="0" indent="0">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b="1" dirty="0" smtClean="0">
                <a:effectLst>
                  <a:outerShdw blurRad="38100" dist="38100" dir="2700000" algn="tl">
                    <a:srgbClr val="000000">
                      <a:alpha val="43137"/>
                    </a:srgbClr>
                  </a:outerShdw>
                </a:effectLst>
              </a:rPr>
              <a:t>INTRODUCTION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838200"/>
            <a:ext cx="8610600" cy="5791200"/>
          </a:xfrm>
        </p:spPr>
        <p:txBody>
          <a:bodyPr>
            <a:normAutofit fontScale="92500" lnSpcReduction="10000"/>
          </a:bodyPr>
          <a:lstStyle/>
          <a:p>
            <a:r>
              <a:rPr lang="en-US" dirty="0" smtClean="0"/>
              <a:t>The groups are usually composed </a:t>
            </a:r>
            <a:r>
              <a:rPr lang="en-US" dirty="0"/>
              <a:t>of family </a:t>
            </a:r>
            <a:r>
              <a:rPr lang="en-US" dirty="0" smtClean="0"/>
              <a:t>members </a:t>
            </a:r>
            <a:r>
              <a:rPr lang="en-US" dirty="0"/>
              <a:t>and </a:t>
            </a:r>
            <a:r>
              <a:rPr lang="en-US" dirty="0" smtClean="0"/>
              <a:t>the local community (</a:t>
            </a:r>
            <a:r>
              <a:rPr lang="en-US" dirty="0" err="1" smtClean="0"/>
              <a:t>Aldeia</a:t>
            </a:r>
            <a:r>
              <a:rPr lang="en-US" dirty="0" smtClean="0"/>
              <a:t>) want to protect and improve the economy of their household. </a:t>
            </a:r>
            <a:endParaRPr lang="en-US" dirty="0"/>
          </a:p>
          <a:p>
            <a:r>
              <a:rPr lang="en-US" dirty="0" smtClean="0"/>
              <a:t>The groups conduct monthly meetings to collect regular savings contributions from each member (from $ 0, 50 cent to $2). </a:t>
            </a:r>
          </a:p>
          <a:p>
            <a:r>
              <a:rPr lang="en-US" dirty="0" smtClean="0"/>
              <a:t>Members (and sometimes external community) can borrow money from the group’s savings, and then repay with interest. </a:t>
            </a:r>
          </a:p>
          <a:p>
            <a:r>
              <a:rPr lang="en-US" dirty="0" smtClean="0"/>
              <a:t>Later, the group can decide to divide the money, so they each receive their share of savings and interest earned by the group.</a:t>
            </a:r>
          </a:p>
          <a:p>
            <a:endParaRPr lang="en-US" dirty="0"/>
          </a:p>
        </p:txBody>
      </p:sp>
    </p:spTree>
    <p:extLst>
      <p:ext uri="{BB962C8B-B14F-4D97-AF65-F5344CB8AC3E}">
        <p14:creationId xmlns:p14="http://schemas.microsoft.com/office/powerpoint/2010/main" val="3277999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b="1" dirty="0" smtClean="0">
                <a:effectLst>
                  <a:outerShdw blurRad="38100" dist="38100" dir="2700000" algn="tl">
                    <a:srgbClr val="000000">
                      <a:alpha val="43137"/>
                    </a:srgbClr>
                  </a:outerShdw>
                </a:effectLst>
              </a:rPr>
              <a:t>RESEARCH OBJECTIVES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19200"/>
            <a:ext cx="8229600" cy="5105400"/>
          </a:xfrm>
        </p:spPr>
        <p:txBody>
          <a:bodyPr>
            <a:normAutofit/>
          </a:bodyPr>
          <a:lstStyle/>
          <a:p>
            <a:r>
              <a:rPr lang="en-US" dirty="0" smtClean="0"/>
              <a:t>To assess Oxfam practice: “do no harm”</a:t>
            </a:r>
          </a:p>
          <a:p>
            <a:r>
              <a:rPr lang="en-US" dirty="0" smtClean="0"/>
              <a:t>To understand the methods and progress of savings and loans groups supported by Oxfam</a:t>
            </a:r>
          </a:p>
          <a:p>
            <a:r>
              <a:rPr lang="en-US" dirty="0" smtClean="0"/>
              <a:t>To identify the challenges faced by groups</a:t>
            </a:r>
          </a:p>
          <a:p>
            <a:r>
              <a:rPr lang="en-US" dirty="0" smtClean="0"/>
              <a:t>To identify what is working well, and why</a:t>
            </a:r>
          </a:p>
          <a:p>
            <a:r>
              <a:rPr lang="en-US" dirty="0" smtClean="0"/>
              <a:t>To identify any challenges to equal participation in groups for men and women </a:t>
            </a:r>
          </a:p>
          <a:p>
            <a:r>
              <a:rPr lang="en-US" dirty="0" smtClean="0"/>
              <a:t>To make recommendations for the future.</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smtClean="0">
                <a:effectLst>
                  <a:outerShdw blurRad="38100" dist="38100" dir="2700000" algn="tl">
                    <a:srgbClr val="000000">
                      <a:alpha val="43137"/>
                    </a:srgbClr>
                  </a:outerShdw>
                </a:effectLst>
              </a:rPr>
              <a:t>STUDY DESIGN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66800"/>
            <a:ext cx="8229600" cy="5638800"/>
          </a:xfrm>
        </p:spPr>
        <p:txBody>
          <a:bodyPr>
            <a:normAutofit fontScale="92500" lnSpcReduction="20000"/>
          </a:bodyPr>
          <a:lstStyle/>
          <a:p>
            <a:r>
              <a:rPr lang="en-US" b="1" dirty="0" smtClean="0"/>
              <a:t>Location </a:t>
            </a:r>
          </a:p>
          <a:p>
            <a:pPr marL="0" indent="0">
              <a:buNone/>
              <a:tabLst>
                <a:tab pos="357188" algn="l"/>
              </a:tabLst>
            </a:pPr>
            <a:r>
              <a:rPr lang="en-US" dirty="0" smtClean="0"/>
              <a:t>	This </a:t>
            </a:r>
            <a:r>
              <a:rPr lang="en-US" dirty="0"/>
              <a:t>research covered </a:t>
            </a:r>
            <a:r>
              <a:rPr lang="en-US" dirty="0" smtClean="0"/>
              <a:t>17 </a:t>
            </a:r>
            <a:r>
              <a:rPr lang="en-US" dirty="0"/>
              <a:t>groups </a:t>
            </a:r>
            <a:r>
              <a:rPr lang="en-US" dirty="0" smtClean="0"/>
              <a:t>in:</a:t>
            </a:r>
            <a:endParaRPr lang="en-US" dirty="0"/>
          </a:p>
          <a:p>
            <a:pPr marL="714375" lvl="1" indent="-342900">
              <a:buFontTx/>
              <a:buChar char="-"/>
            </a:pPr>
            <a:r>
              <a:rPr lang="en-US" sz="3200" dirty="0" err="1" smtClean="0"/>
              <a:t>Liquisa</a:t>
            </a:r>
            <a:r>
              <a:rPr lang="en-US" sz="3200" dirty="0" smtClean="0"/>
              <a:t> (2) </a:t>
            </a:r>
            <a:endParaRPr lang="en-US" sz="3200" dirty="0"/>
          </a:p>
          <a:p>
            <a:pPr marL="714375" lvl="1" indent="-342900">
              <a:buFontTx/>
              <a:buChar char="-"/>
            </a:pPr>
            <a:r>
              <a:rPr lang="en-US" sz="3200" dirty="0" err="1" smtClean="0"/>
              <a:t>Ainaro</a:t>
            </a:r>
            <a:r>
              <a:rPr lang="en-US" sz="3200" dirty="0" smtClean="0"/>
              <a:t> </a:t>
            </a:r>
            <a:r>
              <a:rPr lang="en-US" sz="3200" dirty="0"/>
              <a:t>(4</a:t>
            </a:r>
            <a:r>
              <a:rPr lang="en-US" sz="3200" dirty="0" smtClean="0"/>
              <a:t>)</a:t>
            </a:r>
            <a:r>
              <a:rPr lang="en-US" sz="3200" dirty="0"/>
              <a:t> </a:t>
            </a:r>
            <a:endParaRPr lang="en-US" sz="3200" dirty="0" smtClean="0"/>
          </a:p>
          <a:p>
            <a:pPr marL="714375" lvl="1" indent="-342900">
              <a:buFontTx/>
              <a:buChar char="-"/>
            </a:pPr>
            <a:r>
              <a:rPr lang="en-US" sz="3200" dirty="0" err="1" smtClean="0"/>
              <a:t>Covalima</a:t>
            </a:r>
            <a:r>
              <a:rPr lang="en-US" sz="3200" dirty="0" smtClean="0"/>
              <a:t> </a:t>
            </a:r>
            <a:r>
              <a:rPr lang="en-US" sz="3200" dirty="0"/>
              <a:t>(4)</a:t>
            </a:r>
          </a:p>
          <a:p>
            <a:pPr marL="714375">
              <a:buFontTx/>
              <a:buChar char="-"/>
            </a:pPr>
            <a:r>
              <a:rPr lang="en-US" dirty="0" err="1" smtClean="0"/>
              <a:t>Oecusse</a:t>
            </a:r>
            <a:r>
              <a:rPr lang="en-US" dirty="0" smtClean="0"/>
              <a:t> (</a:t>
            </a:r>
            <a:r>
              <a:rPr lang="en-US" dirty="0"/>
              <a:t>7) </a:t>
            </a:r>
            <a:endParaRPr lang="en-US" dirty="0" smtClean="0"/>
          </a:p>
          <a:p>
            <a:pPr lvl="1"/>
            <a:endParaRPr lang="en-US" dirty="0" smtClean="0"/>
          </a:p>
          <a:p>
            <a:r>
              <a:rPr lang="en-US" b="1" dirty="0" smtClean="0"/>
              <a:t>Types of Group </a:t>
            </a:r>
          </a:p>
          <a:p>
            <a:pPr marL="714375">
              <a:buFontTx/>
              <a:buChar char="-"/>
            </a:pPr>
            <a:r>
              <a:rPr lang="en-US" dirty="0" smtClean="0"/>
              <a:t>Mixed-gender groups – male dominated &amp; female dominated</a:t>
            </a:r>
            <a:endParaRPr lang="en-US" dirty="0"/>
          </a:p>
          <a:p>
            <a:pPr marL="714375">
              <a:buFontTx/>
              <a:buChar char="-"/>
            </a:pPr>
            <a:r>
              <a:rPr lang="en-US" dirty="0"/>
              <a:t>Women-only groups</a:t>
            </a:r>
          </a:p>
          <a:p>
            <a:pPr marL="714375">
              <a:buFontTx/>
              <a:buChar char="-"/>
            </a:pPr>
            <a:r>
              <a:rPr lang="en-US" dirty="0"/>
              <a:t>Men-only groups</a:t>
            </a:r>
          </a:p>
          <a:p>
            <a:endParaRPr lang="en-US"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smtClean="0">
                <a:effectLst>
                  <a:outerShdw blurRad="38100" dist="38100" dir="2700000" algn="tl">
                    <a:srgbClr val="000000">
                      <a:alpha val="43137"/>
                    </a:srgbClr>
                  </a:outerShdw>
                </a:effectLst>
              </a:rPr>
              <a:t>STUDY DESIGN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66800"/>
            <a:ext cx="8229600" cy="5059363"/>
          </a:xfrm>
        </p:spPr>
        <p:txBody>
          <a:bodyPr>
            <a:normAutofit/>
          </a:bodyPr>
          <a:lstStyle/>
          <a:p>
            <a:r>
              <a:rPr lang="en-US" b="1" dirty="0" smtClean="0"/>
              <a:t>Method</a:t>
            </a:r>
            <a:r>
              <a:rPr lang="en-US" dirty="0" smtClean="0"/>
              <a:t> </a:t>
            </a:r>
            <a:r>
              <a:rPr lang="en-US" b="1" dirty="0" smtClean="0"/>
              <a:t>&amp;</a:t>
            </a:r>
            <a:r>
              <a:rPr lang="en-US" dirty="0" smtClean="0"/>
              <a:t> </a:t>
            </a:r>
            <a:r>
              <a:rPr lang="en-US" b="1" dirty="0" smtClean="0"/>
              <a:t>Target</a:t>
            </a:r>
          </a:p>
          <a:p>
            <a:pPr lvl="1"/>
            <a:r>
              <a:rPr lang="en-US" dirty="0" smtClean="0"/>
              <a:t>Local NGO or implemented partner (individual interviews)</a:t>
            </a:r>
          </a:p>
          <a:p>
            <a:pPr lvl="1"/>
            <a:r>
              <a:rPr lang="en-US" dirty="0" smtClean="0"/>
              <a:t>Women members (focus group discussions)</a:t>
            </a:r>
          </a:p>
          <a:p>
            <a:pPr lvl="1"/>
            <a:r>
              <a:rPr lang="en-US" dirty="0" smtClean="0"/>
              <a:t>Man </a:t>
            </a:r>
            <a:r>
              <a:rPr lang="en-US" dirty="0"/>
              <a:t>members (focus group discussions)</a:t>
            </a:r>
          </a:p>
          <a:p>
            <a:pPr lvl="1"/>
            <a:r>
              <a:rPr lang="en-US" dirty="0" smtClean="0"/>
              <a:t>Group leaders (individual interviews)</a:t>
            </a:r>
          </a:p>
          <a:p>
            <a:pPr lvl="1"/>
            <a:r>
              <a:rPr lang="en-US" dirty="0" smtClean="0"/>
              <a:t>All group members: demographic survey</a:t>
            </a:r>
          </a:p>
          <a:p>
            <a:pPr lvl="1"/>
            <a:endParaRPr lang="en-US" dirty="0" smtClean="0"/>
          </a:p>
          <a:p>
            <a:pPr lvl="1"/>
            <a:endParaRPr lang="en-US" dirty="0"/>
          </a:p>
        </p:txBody>
      </p:sp>
    </p:spTree>
    <p:extLst>
      <p:ext uri="{BB962C8B-B14F-4D97-AF65-F5344CB8AC3E}">
        <p14:creationId xmlns:p14="http://schemas.microsoft.com/office/powerpoint/2010/main" val="2977083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Demographic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52862"/>
              </p:ext>
            </p:extLst>
          </p:nvPr>
        </p:nvGraphicFramePr>
        <p:xfrm>
          <a:off x="914400" y="1523993"/>
          <a:ext cx="7391400" cy="3962406"/>
        </p:xfrm>
        <a:graphic>
          <a:graphicData uri="http://schemas.openxmlformats.org/drawingml/2006/table">
            <a:tbl>
              <a:tblPr firstRow="1" firstCol="1" bandRow="1">
                <a:tableStyleId>{5C22544A-7EE6-4342-B048-85BDC9FD1C3A}</a:tableStyleId>
              </a:tblPr>
              <a:tblGrid>
                <a:gridCol w="2590800"/>
                <a:gridCol w="1695346"/>
                <a:gridCol w="1543243"/>
                <a:gridCol w="1562011"/>
              </a:tblGrid>
              <a:tr h="660401">
                <a:tc gridSpan="4">
                  <a:txBody>
                    <a:bodyPr/>
                    <a:lstStyle/>
                    <a:p>
                      <a:pPr algn="ctr">
                        <a:lnSpc>
                          <a:spcPct val="115000"/>
                        </a:lnSpc>
                        <a:spcAft>
                          <a:spcPts val="0"/>
                        </a:spcAft>
                      </a:pPr>
                      <a:r>
                        <a:rPr lang="en-AU" sz="3200" dirty="0" smtClean="0">
                          <a:effectLst/>
                        </a:rPr>
                        <a:t>% With Some Education</a:t>
                      </a:r>
                      <a:endParaRPr lang="en-AU" sz="3200" dirty="0">
                        <a:effectLst/>
                        <a:latin typeface="Calibri"/>
                        <a:ea typeface="SimSun"/>
                        <a:cs typeface="Arial"/>
                      </a:endParaRPr>
                    </a:p>
                  </a:txBody>
                  <a:tcPr marL="68580" marR="68580" marT="0" marB="0" anchor="b"/>
                </a:tc>
                <a:tc hMerge="1">
                  <a:txBody>
                    <a:bodyPr/>
                    <a:lstStyle/>
                    <a:p>
                      <a:endParaRPr lang="en-AU"/>
                    </a:p>
                  </a:txBody>
                  <a:tcPr/>
                </a:tc>
                <a:tc hMerge="1">
                  <a:txBody>
                    <a:bodyPr/>
                    <a:lstStyle/>
                    <a:p>
                      <a:endParaRPr lang="en-AU"/>
                    </a:p>
                  </a:txBody>
                  <a:tcPr/>
                </a:tc>
                <a:tc hMerge="1">
                  <a:txBody>
                    <a:bodyPr/>
                    <a:lstStyle/>
                    <a:p>
                      <a:endParaRPr lang="en-AU"/>
                    </a:p>
                  </a:txBody>
                  <a:tcPr/>
                </a:tc>
              </a:tr>
              <a:tr h="660401">
                <a:tc>
                  <a:txBody>
                    <a:bodyPr/>
                    <a:lstStyle/>
                    <a:p>
                      <a:pPr algn="l">
                        <a:lnSpc>
                          <a:spcPct val="115000"/>
                        </a:lnSpc>
                      </a:pPr>
                      <a:endParaRPr lang="en-AU" sz="3200">
                        <a:effectLst/>
                        <a:latin typeface="Calibri"/>
                      </a:endParaRPr>
                    </a:p>
                  </a:txBody>
                  <a:tcPr marL="68580" marR="68580" marT="0" marB="0" anchor="b"/>
                </a:tc>
                <a:tc>
                  <a:txBody>
                    <a:bodyPr/>
                    <a:lstStyle/>
                    <a:p>
                      <a:pPr algn="r">
                        <a:lnSpc>
                          <a:spcPct val="115000"/>
                        </a:lnSpc>
                        <a:spcAft>
                          <a:spcPts val="0"/>
                        </a:spcAft>
                      </a:pPr>
                      <a:r>
                        <a:rPr lang="en-AU" sz="3200">
                          <a:effectLst/>
                        </a:rPr>
                        <a:t>Female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a:effectLst/>
                        </a:rPr>
                        <a:t>Male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a:effectLst/>
                        </a:rPr>
                        <a:t>Total</a:t>
                      </a:r>
                      <a:endParaRPr lang="en-AU" sz="320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Ainaro</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65%</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86%</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70%</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Covalima</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75%</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78%</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76%</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Oecusse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53%</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44%</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49%</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Total</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60%</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58%</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59%</a:t>
                      </a:r>
                      <a:endParaRPr lang="en-AU" sz="3200" dirty="0">
                        <a:effectLst/>
                        <a:latin typeface="Calibri"/>
                        <a:ea typeface="SimSun"/>
                        <a:cs typeface="Arial"/>
                      </a:endParaRPr>
                    </a:p>
                  </a:txBody>
                  <a:tcPr marL="68580" marR="68580" marT="0" marB="0" anchor="b"/>
                </a:tc>
              </a:tr>
            </a:tbl>
          </a:graphicData>
        </a:graphic>
      </p:graphicFrame>
      <p:sp>
        <p:nvSpPr>
          <p:cNvPr id="3" name="TextBox 2"/>
          <p:cNvSpPr txBox="1"/>
          <p:nvPr/>
        </p:nvSpPr>
        <p:spPr>
          <a:xfrm>
            <a:off x="685800" y="5715000"/>
            <a:ext cx="7620000" cy="954107"/>
          </a:xfrm>
          <a:prstGeom prst="rect">
            <a:avLst/>
          </a:prstGeom>
          <a:noFill/>
        </p:spPr>
        <p:txBody>
          <a:bodyPr wrap="square" rtlCol="0">
            <a:spAutoFit/>
          </a:bodyPr>
          <a:lstStyle/>
          <a:p>
            <a:pPr algn="ctr"/>
            <a:r>
              <a:rPr lang="en-AU" sz="2800" dirty="0" smtClean="0"/>
              <a:t>Education levels on average lower in </a:t>
            </a:r>
            <a:r>
              <a:rPr lang="en-AU" sz="2800" dirty="0" err="1" smtClean="0"/>
              <a:t>Oecusse</a:t>
            </a:r>
            <a:r>
              <a:rPr lang="en-AU" sz="2800" dirty="0" smtClean="0"/>
              <a:t> &amp; higher in </a:t>
            </a:r>
            <a:r>
              <a:rPr lang="en-AU" sz="2800" dirty="0" err="1" smtClean="0"/>
              <a:t>Covalima</a:t>
            </a:r>
            <a:endParaRPr lang="en-AU" sz="2800" dirty="0"/>
          </a:p>
        </p:txBody>
      </p:sp>
    </p:spTree>
    <p:extLst>
      <p:ext uri="{BB962C8B-B14F-4D97-AF65-F5344CB8AC3E}">
        <p14:creationId xmlns:p14="http://schemas.microsoft.com/office/powerpoint/2010/main" val="16924029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Demographic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62769030"/>
              </p:ext>
            </p:extLst>
          </p:nvPr>
        </p:nvGraphicFramePr>
        <p:xfrm>
          <a:off x="914400" y="1523993"/>
          <a:ext cx="7391400" cy="3962406"/>
        </p:xfrm>
        <a:graphic>
          <a:graphicData uri="http://schemas.openxmlformats.org/drawingml/2006/table">
            <a:tbl>
              <a:tblPr firstRow="1" firstCol="1" bandRow="1">
                <a:tableStyleId>{5C22544A-7EE6-4342-B048-85BDC9FD1C3A}</a:tableStyleId>
              </a:tblPr>
              <a:tblGrid>
                <a:gridCol w="2590800"/>
                <a:gridCol w="1695346"/>
                <a:gridCol w="1543243"/>
                <a:gridCol w="1562011"/>
              </a:tblGrid>
              <a:tr h="660401">
                <a:tc gridSpan="4">
                  <a:txBody>
                    <a:bodyPr/>
                    <a:lstStyle/>
                    <a:p>
                      <a:pPr algn="ctr">
                        <a:lnSpc>
                          <a:spcPct val="115000"/>
                        </a:lnSpc>
                        <a:spcAft>
                          <a:spcPts val="0"/>
                        </a:spcAft>
                      </a:pPr>
                      <a:r>
                        <a:rPr lang="en-AU" sz="3200" dirty="0" smtClean="0">
                          <a:effectLst/>
                        </a:rPr>
                        <a:t>Average Loan Amount</a:t>
                      </a:r>
                      <a:endParaRPr lang="en-AU" sz="3200" dirty="0">
                        <a:effectLst/>
                        <a:latin typeface="Calibri"/>
                        <a:ea typeface="SimSun"/>
                        <a:cs typeface="Arial"/>
                      </a:endParaRPr>
                    </a:p>
                  </a:txBody>
                  <a:tcPr marL="68580" marR="68580" marT="0" marB="0" anchor="b"/>
                </a:tc>
                <a:tc hMerge="1">
                  <a:txBody>
                    <a:bodyPr/>
                    <a:lstStyle/>
                    <a:p>
                      <a:endParaRPr lang="en-AU"/>
                    </a:p>
                  </a:txBody>
                  <a:tcPr/>
                </a:tc>
                <a:tc hMerge="1">
                  <a:txBody>
                    <a:bodyPr/>
                    <a:lstStyle/>
                    <a:p>
                      <a:endParaRPr lang="en-AU"/>
                    </a:p>
                  </a:txBody>
                  <a:tcPr/>
                </a:tc>
                <a:tc hMerge="1">
                  <a:txBody>
                    <a:bodyPr/>
                    <a:lstStyle/>
                    <a:p>
                      <a:endParaRPr lang="en-AU"/>
                    </a:p>
                  </a:txBody>
                  <a:tcPr/>
                </a:tc>
              </a:tr>
              <a:tr h="660401">
                <a:tc>
                  <a:txBody>
                    <a:bodyPr/>
                    <a:lstStyle/>
                    <a:p>
                      <a:pPr algn="l">
                        <a:lnSpc>
                          <a:spcPct val="115000"/>
                        </a:lnSpc>
                      </a:pPr>
                      <a:endParaRPr lang="en-AU" sz="3200" dirty="0">
                        <a:effectLst/>
                        <a:latin typeface="Calibri"/>
                      </a:endParaRPr>
                    </a:p>
                  </a:txBody>
                  <a:tcPr marL="68580" marR="68580" marT="0" marB="0" anchor="b"/>
                </a:tc>
                <a:tc>
                  <a:txBody>
                    <a:bodyPr/>
                    <a:lstStyle/>
                    <a:p>
                      <a:pPr algn="r">
                        <a:lnSpc>
                          <a:spcPct val="115000"/>
                        </a:lnSpc>
                        <a:spcAft>
                          <a:spcPts val="0"/>
                        </a:spcAft>
                      </a:pPr>
                      <a:r>
                        <a:rPr lang="en-AU" sz="3200">
                          <a:effectLst/>
                        </a:rPr>
                        <a:t>Female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a:effectLst/>
                        </a:rPr>
                        <a:t>Male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a:effectLst/>
                        </a:rPr>
                        <a:t>Total</a:t>
                      </a:r>
                      <a:endParaRPr lang="en-AU" sz="320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Ainaro</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$138</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$117</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$134</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Covalima</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$403</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$550</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$457</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Oecusse</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$76</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$84</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$80</a:t>
                      </a:r>
                      <a:endParaRPr lang="en-AU" sz="3200" dirty="0">
                        <a:effectLst/>
                        <a:latin typeface="Calibri"/>
                        <a:ea typeface="SimSun"/>
                        <a:cs typeface="Arial"/>
                      </a:endParaRPr>
                    </a:p>
                  </a:txBody>
                  <a:tcPr marL="68580" marR="68580" marT="0" marB="0" anchor="b"/>
                </a:tc>
              </a:tr>
              <a:tr h="660401">
                <a:tc>
                  <a:txBody>
                    <a:bodyPr/>
                    <a:lstStyle/>
                    <a:p>
                      <a:pPr algn="l">
                        <a:lnSpc>
                          <a:spcPct val="115000"/>
                        </a:lnSpc>
                        <a:spcAft>
                          <a:spcPts val="0"/>
                        </a:spcAft>
                      </a:pPr>
                      <a:r>
                        <a:rPr lang="en-AU" sz="3200">
                          <a:effectLst/>
                        </a:rPr>
                        <a:t>Total</a:t>
                      </a:r>
                      <a:endParaRPr lang="en-AU" sz="320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$147</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$176</a:t>
                      </a:r>
                      <a:endParaRPr lang="en-AU" sz="3200" dirty="0">
                        <a:effectLst/>
                        <a:latin typeface="Calibri"/>
                        <a:ea typeface="SimSun"/>
                        <a:cs typeface="Arial"/>
                      </a:endParaRPr>
                    </a:p>
                  </a:txBody>
                  <a:tcPr marL="68580" marR="68580" marT="0" marB="0" anchor="b"/>
                </a:tc>
                <a:tc>
                  <a:txBody>
                    <a:bodyPr/>
                    <a:lstStyle/>
                    <a:p>
                      <a:pPr algn="r">
                        <a:lnSpc>
                          <a:spcPct val="115000"/>
                        </a:lnSpc>
                        <a:spcAft>
                          <a:spcPts val="0"/>
                        </a:spcAft>
                      </a:pPr>
                      <a:r>
                        <a:rPr lang="en-AU" sz="3200" dirty="0" smtClean="0">
                          <a:effectLst/>
                          <a:latin typeface="Calibri"/>
                          <a:ea typeface="SimSun"/>
                          <a:cs typeface="Arial"/>
                        </a:rPr>
                        <a:t>$157</a:t>
                      </a:r>
                      <a:endParaRPr lang="en-AU" sz="3200" dirty="0">
                        <a:effectLst/>
                        <a:latin typeface="Calibri"/>
                        <a:ea typeface="SimSun"/>
                        <a:cs typeface="Arial"/>
                      </a:endParaRPr>
                    </a:p>
                  </a:txBody>
                  <a:tcPr marL="68580" marR="68580" marT="0" marB="0" anchor="b"/>
                </a:tc>
              </a:tr>
            </a:tbl>
          </a:graphicData>
        </a:graphic>
      </p:graphicFrame>
      <p:sp>
        <p:nvSpPr>
          <p:cNvPr id="5" name="TextBox 4"/>
          <p:cNvSpPr txBox="1"/>
          <p:nvPr/>
        </p:nvSpPr>
        <p:spPr>
          <a:xfrm>
            <a:off x="685800" y="5715000"/>
            <a:ext cx="7620000" cy="954107"/>
          </a:xfrm>
          <a:prstGeom prst="rect">
            <a:avLst/>
          </a:prstGeom>
          <a:noFill/>
        </p:spPr>
        <p:txBody>
          <a:bodyPr wrap="square" rtlCol="0">
            <a:spAutoFit/>
          </a:bodyPr>
          <a:lstStyle/>
          <a:p>
            <a:pPr algn="ctr"/>
            <a:r>
              <a:rPr lang="en-AU" sz="2800" dirty="0" smtClean="0"/>
              <a:t>Loan amounts on average lower in </a:t>
            </a:r>
            <a:r>
              <a:rPr lang="en-AU" sz="2800" dirty="0" err="1" smtClean="0"/>
              <a:t>Oecusse</a:t>
            </a:r>
            <a:r>
              <a:rPr lang="en-AU" sz="2800" dirty="0" smtClean="0"/>
              <a:t>, </a:t>
            </a:r>
          </a:p>
          <a:p>
            <a:pPr algn="ctr"/>
            <a:r>
              <a:rPr lang="en-AU" sz="2800" dirty="0" smtClean="0"/>
              <a:t>higher in </a:t>
            </a:r>
            <a:r>
              <a:rPr lang="en-AU" sz="2800" dirty="0" err="1" smtClean="0"/>
              <a:t>Covalima</a:t>
            </a:r>
            <a:endParaRPr lang="en-AU" sz="2800" dirty="0"/>
          </a:p>
        </p:txBody>
      </p:sp>
    </p:spTree>
    <p:extLst>
      <p:ext uri="{BB962C8B-B14F-4D97-AF65-F5344CB8AC3E}">
        <p14:creationId xmlns:p14="http://schemas.microsoft.com/office/powerpoint/2010/main" val="1915291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2646</TotalTime>
  <Words>2139</Words>
  <Application>Microsoft Office PowerPoint</Application>
  <PresentationFormat>On-screen Show (4:3)</PresentationFormat>
  <Paragraphs>210</Paragraphs>
  <Slides>19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SimSun</vt:lpstr>
      <vt:lpstr>Arial</vt:lpstr>
      <vt:lpstr>Calibri</vt:lpstr>
      <vt:lpstr>Franklin Gothic Medium</vt:lpstr>
      <vt:lpstr>Office Theme</vt:lpstr>
      <vt:lpstr>Gender analysis of Oxfam-partnered savings and loans groups </vt:lpstr>
      <vt:lpstr>OUTLINE </vt:lpstr>
      <vt:lpstr>INTRODUCTION </vt:lpstr>
      <vt:lpstr>INTRODUCTION </vt:lpstr>
      <vt:lpstr>RESEARCH OBJECTIVES</vt:lpstr>
      <vt:lpstr>STUDY DESIGN </vt:lpstr>
      <vt:lpstr>STUDY DESIGN </vt:lpstr>
      <vt:lpstr>Results: Demographic Data</vt:lpstr>
      <vt:lpstr>Results: Demographic Data</vt:lpstr>
      <vt:lpstr>Findings &amp; Recommendations</vt:lpstr>
      <vt:lpstr>Findings &amp; Recommendations</vt:lpstr>
      <vt:lpstr>Findings &amp; Recommendations</vt:lpstr>
      <vt:lpstr>Findings &amp; Recommendations</vt:lpstr>
      <vt:lpstr>The Success of UBSP Group</vt:lpstr>
      <vt:lpstr>The Success of UBSP Group</vt:lpstr>
      <vt:lpstr>Location Ulas - Oecusse</vt:lpstr>
      <vt:lpstr>Location Maunaben-Oecusse</vt:lpstr>
      <vt:lpstr>Location Nonkikan - Oecusse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analysis saving and loans group</dc:title>
  <dc:creator>toshiba</dc:creator>
  <cp:lastModifiedBy>Tshering Denka</cp:lastModifiedBy>
  <cp:revision>129</cp:revision>
  <cp:lastPrinted>2015-07-08T05:00:24Z</cp:lastPrinted>
  <dcterms:created xsi:type="dcterms:W3CDTF">2015-06-19T03:08:56Z</dcterms:created>
  <dcterms:modified xsi:type="dcterms:W3CDTF">2017-10-02T23:47:41Z</dcterms:modified>
</cp:coreProperties>
</file>